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1" r:id="rId4"/>
    <p:sldId id="265" r:id="rId5"/>
    <p:sldId id="266" r:id="rId6"/>
    <p:sldId id="264" r:id="rId7"/>
    <p:sldId id="263" r:id="rId8"/>
    <p:sldId id="267" r:id="rId9"/>
    <p:sldId id="268" r:id="rId10"/>
    <p:sldId id="269" r:id="rId11"/>
    <p:sldId id="270" r:id="rId12"/>
    <p:sldId id="271" r:id="rId13"/>
    <p:sldId id="258" r:id="rId14"/>
    <p:sldId id="259" r:id="rId15"/>
    <p:sldId id="261" r:id="rId16"/>
    <p:sldId id="262" r:id="rId17"/>
    <p:sldId id="260" r:id="rId18"/>
    <p:sldId id="272" r:id="rId19"/>
    <p:sldId id="273" r:id="rId20"/>
    <p:sldId id="274" r:id="rId21"/>
    <p:sldId id="276" r:id="rId22"/>
    <p:sldId id="275" r:id="rId23"/>
    <p:sldId id="279" r:id="rId24"/>
    <p:sldId id="277" r:id="rId25"/>
    <p:sldId id="278" r:id="rId26"/>
    <p:sldId id="288" r:id="rId27"/>
    <p:sldId id="280" r:id="rId28"/>
    <p:sldId id="281" r:id="rId29"/>
    <p:sldId id="282" r:id="rId30"/>
    <p:sldId id="283" r:id="rId31"/>
    <p:sldId id="284" r:id="rId32"/>
    <p:sldId id="286" r:id="rId33"/>
    <p:sldId id="285" r:id="rId34"/>
    <p:sldId id="287" r:id="rId35"/>
    <p:sldId id="289" r:id="rId36"/>
    <p:sldId id="29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7A5F"/>
    <a:srgbClr val="3D405B"/>
    <a:srgbClr val="90E0EF"/>
    <a:srgbClr val="E5E5E5"/>
    <a:srgbClr val="006D77"/>
    <a:srgbClr val="2B2D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64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613758-1D67-9D78-9591-2E20865EE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E6EA539-D61B-DA4D-ED1F-D873D77E0F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C9C145-47EE-8ABD-4716-7BC0D14EA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EB779E-3A11-B245-0D9D-9BB945CD6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FBA8D4-6D3A-1E7C-1814-88009FA4B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634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75522-180D-1C74-3330-EC8A2CA96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9AB3F37-3EC5-3DCD-FCE5-91AA73E97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F77BFD-6DB2-96DA-67B2-7666841CF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0D560D-99B1-C0DE-ADBF-CC9446FDA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F71A57-7C7A-58B4-9951-8946A5614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990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847D7EF-1044-7AA9-3F9C-9F1AB9BAB1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20E6AA5-7621-3939-3825-DA224EB91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A201C5-0DF1-6CD4-77AF-CC41AE86E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69B6E9-B0C4-A2C8-5A89-48BC7D130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D29854-D4DF-1383-4DFA-FD64C690F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0270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039848-DB45-3A2D-9E55-EDA5B2855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C80121-91CA-B184-2C8A-32C554D7D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55F6D7-363E-539B-57D7-2D739119E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435D20-A871-68DE-8FF7-9E0C5B816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F9D397-FE5D-60E8-7411-3DF8453D6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433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425444-4A8F-4A25-5A9D-3350756A4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D05CAE2-A19A-1BF2-1650-75E0A8C83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BAB32E-FECD-56D1-0949-D18D37525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028FFF-DA0B-FA27-232F-8B8377B8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E7B50F-E84A-62EA-3558-4682E4A46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4588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4B3A6-E17D-8D6A-0A7F-4851C062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25693A-7E2D-21AA-7832-0CEE8AF74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1D8DD8-B3F2-13C4-3A07-567F6FCEB5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95BA8E8-B964-F4F2-2104-7D0C12BE4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B73774E-E66B-A592-6FBC-788155CA4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F119F19-8717-89D6-93E2-EE0F7C749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568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78B1BA-41D5-69AF-5E60-A2D1D60B9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7EDC97-B7E9-A303-DA2F-5325A9B0B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14DE8B1-D782-B58F-65A4-EAE989004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BDD06D-235E-D211-3E98-DD63D08FBA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B433DE4-EF13-CC00-B22A-5F54391A63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5F52586-BA1C-025D-5A1B-0160E6557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80BBDEA-7157-EA08-5A79-F414F079F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6C0BC52-6B06-B334-56F1-93F78D98B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1327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8BD7DB-74C8-8B27-D185-67501A217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C1F929D-FD85-B854-DE61-619B52B26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F50CAA-6D42-8C8E-826B-E4872287C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29D6799-1F03-C5AE-3160-B6FE29511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4543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A5C8F7B-65E6-B9E4-259A-DA4875CA6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C21DFE0-B588-9EF4-CF21-68433458D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76887BB-3809-7003-BE2D-5936C9CA0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546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02C232-AD37-5D83-BB9C-B5A8A3EC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6ECBB8-4CD9-5D12-A170-10584F70C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873FE90-235F-BCE9-1554-D3AEA6BFC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51343A-8C0C-74D0-D3B8-41983A21D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10A880D-D59A-91C3-36F0-9A5FCA396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BB29B39-68FF-4EE0-4A4A-4283BF533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806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C5FC44-6969-3F1B-9216-FD20CDF7D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FDE0FA3-66A1-64F3-941B-659E5FE762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72A3A0B-DC79-6B7A-8FE5-B2A2D925D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84E38-9230-A69D-1C29-FBCE43077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49AFB0-3D56-8B89-AC56-28BA7E2CE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67D0EF5-B933-B0F9-25FB-02766D31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172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68BF2B-D218-3C1E-B0BA-8A25324F4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190801-76B0-9BD8-C7AF-1171810A6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3274C1-EEB3-3CEC-177A-CE7293D122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C9BB3-CFF9-49E3-8C40-32BB98C76DF5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36F530-869C-5367-775B-197344CC95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FFEB8A-DA70-360F-1FC6-895282118E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2C914-F4DD-4320-A2B8-084AC5B7EF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151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2E78AD-4FE6-5C30-976C-A4B496A6FECF}"/>
              </a:ext>
            </a:extLst>
          </p:cNvPr>
          <p:cNvSpPr txBox="1"/>
          <p:nvPr/>
        </p:nvSpPr>
        <p:spPr>
          <a:xfrm>
            <a:off x="2821858" y="3152001"/>
            <a:ext cx="74779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000" dirty="0">
                <a:solidFill>
                  <a:schemeClr val="bg1"/>
                </a:solidFill>
                <a:latin typeface="Arial Black" panose="020B0A04020102020204" pitchFamily="34" charset="0"/>
              </a:rPr>
              <a:t>Основные концепции </a:t>
            </a:r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Kubernetes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906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C0B51B-D221-9F0E-4DFB-CB1CE709B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5AA68C-DE1D-C538-DFCE-4BB57B11E37C}"/>
              </a:ext>
            </a:extLst>
          </p:cNvPr>
          <p:cNvSpPr txBox="1"/>
          <p:nvPr/>
        </p:nvSpPr>
        <p:spPr>
          <a:xfrm>
            <a:off x="255638" y="143330"/>
            <a:ext cx="5873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Node. </a:t>
            </a:r>
            <a:r>
              <a:rPr lang="en-GB" sz="3200" dirty="0">
                <a:solidFill>
                  <a:schemeClr val="bg1"/>
                </a:solidFill>
                <a:latin typeface="Arial Narrow" panose="020B0606020202030204" pitchFamily="34" charset="0"/>
              </a:rPr>
              <a:t>Master/Control Plane Node 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2290" name="Picture 2" descr="Picture background">
            <a:extLst>
              <a:ext uri="{FF2B5EF4-FFF2-40B4-BE49-F238E27FC236}">
                <a16:creationId xmlns:a16="http://schemas.microsoft.com/office/drawing/2014/main" id="{932751E3-8E65-6330-1AFF-6CFB612E2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30" y="1448136"/>
            <a:ext cx="11427415" cy="4685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03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A2A01-F5BC-3EB9-F7EA-F47BA288B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711C9EE-3195-5571-F5C8-A1E43B1FD9FA}"/>
              </a:ext>
            </a:extLst>
          </p:cNvPr>
          <p:cNvSpPr txBox="1"/>
          <p:nvPr/>
        </p:nvSpPr>
        <p:spPr>
          <a:xfrm>
            <a:off x="255638" y="143330"/>
            <a:ext cx="44460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Node. </a:t>
            </a:r>
            <a:r>
              <a:rPr lang="en-GB" sz="3200" dirty="0">
                <a:solidFill>
                  <a:schemeClr val="bg1"/>
                </a:solidFill>
                <a:latin typeface="Arial Narrow" panose="020B0606020202030204" pitchFamily="34" charset="0"/>
              </a:rPr>
              <a:t>Worker/Slave Node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18C29B-0E49-581F-DB44-9512E1B54A7B}"/>
              </a:ext>
            </a:extLst>
          </p:cNvPr>
          <p:cNvSpPr txBox="1"/>
          <p:nvPr/>
        </p:nvSpPr>
        <p:spPr>
          <a:xfrm>
            <a:off x="255638" y="1110743"/>
            <a:ext cx="115545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Container runtime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Kubelet</a:t>
            </a:r>
            <a:endParaRPr lang="en-GB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Kube-proxy</a:t>
            </a:r>
          </a:p>
        </p:txBody>
      </p:sp>
      <p:pic>
        <p:nvPicPr>
          <p:cNvPr id="13314" name="Picture 2" descr="Picture background">
            <a:extLst>
              <a:ext uri="{FF2B5EF4-FFF2-40B4-BE49-F238E27FC236}">
                <a16:creationId xmlns:a16="http://schemas.microsoft.com/office/drawing/2014/main" id="{4E09E29B-8B01-D2BB-E5EB-C8E6183BE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537" y="1818526"/>
            <a:ext cx="10050463" cy="4699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048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Picture background">
            <a:extLst>
              <a:ext uri="{FF2B5EF4-FFF2-40B4-BE49-F238E27FC236}">
                <a16:creationId xmlns:a16="http://schemas.microsoft.com/office/drawing/2014/main" id="{E85DCE4E-D1C3-7EC5-51FE-7798B14AA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409" y="1863181"/>
            <a:ext cx="10551724" cy="3439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3249DE-8914-C65D-15AB-DF499A2B2F35}"/>
              </a:ext>
            </a:extLst>
          </p:cNvPr>
          <p:cNvSpPr txBox="1"/>
          <p:nvPr/>
        </p:nvSpPr>
        <p:spPr>
          <a:xfrm>
            <a:off x="255638" y="143330"/>
            <a:ext cx="20874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Minikube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023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Улыбающееся лицо 2">
            <a:extLst>
              <a:ext uri="{FF2B5EF4-FFF2-40B4-BE49-F238E27FC236}">
                <a16:creationId xmlns:a16="http://schemas.microsoft.com/office/drawing/2014/main" id="{B51DBE76-6E1A-0086-93AF-8A86178D9EB7}"/>
              </a:ext>
            </a:extLst>
          </p:cNvPr>
          <p:cNvSpPr/>
          <p:nvPr/>
        </p:nvSpPr>
        <p:spPr>
          <a:xfrm>
            <a:off x="4495813" y="2969457"/>
            <a:ext cx="987646" cy="899160"/>
          </a:xfrm>
          <a:prstGeom prst="smileyFac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Улыбающееся лицо 3">
            <a:extLst>
              <a:ext uri="{FF2B5EF4-FFF2-40B4-BE49-F238E27FC236}">
                <a16:creationId xmlns:a16="http://schemas.microsoft.com/office/drawing/2014/main" id="{86D10025-4525-77AF-ED08-2EACE22B92B6}"/>
              </a:ext>
            </a:extLst>
          </p:cNvPr>
          <p:cNvSpPr/>
          <p:nvPr/>
        </p:nvSpPr>
        <p:spPr>
          <a:xfrm>
            <a:off x="5810904" y="2979420"/>
            <a:ext cx="987646" cy="899160"/>
          </a:xfrm>
          <a:prstGeom prst="smileyFac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31FAF0-34BD-EDF7-49DD-5501F83EFF9C}"/>
              </a:ext>
            </a:extLst>
          </p:cNvPr>
          <p:cNvSpPr txBox="1"/>
          <p:nvPr/>
        </p:nvSpPr>
        <p:spPr>
          <a:xfrm>
            <a:off x="3451437" y="3132700"/>
            <a:ext cx="9876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liveness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B87801-AB71-8E07-EAD2-AE0429822CC6}"/>
              </a:ext>
            </a:extLst>
          </p:cNvPr>
          <p:cNvSpPr txBox="1"/>
          <p:nvPr/>
        </p:nvSpPr>
        <p:spPr>
          <a:xfrm>
            <a:off x="6995619" y="3150394"/>
            <a:ext cx="1130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readiness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0DBECD-A978-F960-2C3D-27E6BB9F13A3}"/>
              </a:ext>
            </a:extLst>
          </p:cNvPr>
          <p:cNvSpPr txBox="1"/>
          <p:nvPr/>
        </p:nvSpPr>
        <p:spPr>
          <a:xfrm>
            <a:off x="255638" y="143330"/>
            <a:ext cx="16448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Probes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177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E2610-C433-A94E-AD03-AD205C429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Улыбающееся лицо 2">
            <a:extLst>
              <a:ext uri="{FF2B5EF4-FFF2-40B4-BE49-F238E27FC236}">
                <a16:creationId xmlns:a16="http://schemas.microsoft.com/office/drawing/2014/main" id="{11A50E7E-090B-98E8-0D54-9D841A93FDBF}"/>
              </a:ext>
            </a:extLst>
          </p:cNvPr>
          <p:cNvSpPr/>
          <p:nvPr/>
        </p:nvSpPr>
        <p:spPr>
          <a:xfrm>
            <a:off x="3350406" y="1631705"/>
            <a:ext cx="1211968" cy="1121255"/>
          </a:xfrm>
          <a:prstGeom prst="smileyFac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0F03B9-F572-8F22-847A-723F18C4B404}"/>
              </a:ext>
            </a:extLst>
          </p:cNvPr>
          <p:cNvSpPr txBox="1"/>
          <p:nvPr/>
        </p:nvSpPr>
        <p:spPr>
          <a:xfrm>
            <a:off x="1757262" y="2069885"/>
            <a:ext cx="209830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L</a:t>
            </a:r>
            <a:r>
              <a:rPr lang="en-GB" b="0" i="0" dirty="0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iveness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endParaRPr lang="en-US" b="0" i="0" dirty="0">
              <a:solidFill>
                <a:srgbClr val="F8FAFF"/>
              </a:solidFill>
              <a:effectLst/>
              <a:latin typeface="Arial Narrow" panose="020B0606020202030204" pitchFamily="34" charset="0"/>
            </a:endParaRPr>
          </a:p>
          <a:p>
            <a:r>
              <a:rPr lang="ru-RU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Убедиться, что контейнер не завис.</a:t>
            </a:r>
            <a:endParaRPr lang="en-GB" dirty="0">
              <a:latin typeface="Arial Narrow" panose="020B0606020202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0A9F88-65E7-6EBD-D1FD-46C11FDE1814}"/>
              </a:ext>
            </a:extLst>
          </p:cNvPr>
          <p:cNvSpPr txBox="1"/>
          <p:nvPr/>
        </p:nvSpPr>
        <p:spPr>
          <a:xfrm>
            <a:off x="8067328" y="2145890"/>
            <a:ext cx="228359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Readiness</a:t>
            </a:r>
          </a:p>
          <a:p>
            <a:endParaRPr lang="en-US" b="0" i="0" dirty="0">
              <a:solidFill>
                <a:srgbClr val="F8FAFF"/>
              </a:solidFill>
              <a:effectLst/>
              <a:latin typeface="DeepSeek-CJK-patch"/>
            </a:endParaRPr>
          </a:p>
          <a:p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Проверить, может ли контейнер принимать запросы.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798804-D494-6701-6081-318F2EBF18CB}"/>
              </a:ext>
            </a:extLst>
          </p:cNvPr>
          <p:cNvSpPr txBox="1"/>
          <p:nvPr/>
        </p:nvSpPr>
        <p:spPr>
          <a:xfrm>
            <a:off x="255638" y="143330"/>
            <a:ext cx="16448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Probes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54C4EC-43A7-0132-E3FD-B9BE8876AE19}"/>
              </a:ext>
            </a:extLst>
          </p:cNvPr>
          <p:cNvSpPr txBox="1"/>
          <p:nvPr/>
        </p:nvSpPr>
        <p:spPr>
          <a:xfrm>
            <a:off x="301604" y="3623218"/>
            <a:ext cx="609760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Задержка перед стартом (`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Menlo"/>
              </a:rPr>
              <a:t>initialDelaySeconds</a:t>
            </a: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`) – 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Menlo"/>
              </a:rPr>
              <a:t>Kubernetes</a:t>
            </a: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 ждёт указанное время перед первой проверкой.</a:t>
            </a:r>
            <a:endParaRPr lang="en-US" b="0" i="0" dirty="0">
              <a:solidFill>
                <a:srgbClr val="F8FAFF"/>
              </a:solidFill>
              <a:effectLst/>
              <a:latin typeface="Menlo"/>
            </a:endParaRPr>
          </a:p>
          <a:p>
            <a:pPr marL="342900" indent="-342900">
              <a:buAutoNum type="arabicPeriod"/>
            </a:pP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Периодичность (`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Menlo"/>
              </a:rPr>
              <a:t>periodSeconds</a:t>
            </a: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`) – как часто повторять проверку.</a:t>
            </a:r>
            <a:endParaRPr lang="en-US" b="0" i="0" dirty="0">
              <a:solidFill>
                <a:srgbClr val="F8FAFF"/>
              </a:solidFill>
              <a:effectLst/>
              <a:latin typeface="Menlo"/>
            </a:endParaRPr>
          </a:p>
          <a:p>
            <a:pPr marL="342900" indent="-342900">
              <a:buAutoNum type="arabicPeriod"/>
            </a:pP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Порог ошибок (`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Menlo"/>
              </a:rPr>
              <a:t>failureThreshold</a:t>
            </a: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`) – сколько раз подряд проверка должна провалиться, чтобы 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Menlo"/>
              </a:rPr>
              <a:t>Kubernetes</a:t>
            </a: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 принял меры</a:t>
            </a:r>
            <a:endParaRPr lang="en-US" b="0" i="0" dirty="0">
              <a:solidFill>
                <a:srgbClr val="F8FAFF"/>
              </a:solidFill>
              <a:effectLst/>
              <a:latin typeface="Menlo"/>
            </a:endParaRPr>
          </a:p>
          <a:p>
            <a:pPr marL="342900" indent="-342900">
              <a:buAutoNum type="arabicPeriod"/>
            </a:pP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Порог успеха (`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Menlo"/>
              </a:rPr>
              <a:t>successThreshold</a:t>
            </a: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`) – сколько раз подряд проверка должна пройти для успешного статуса (актуально для `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Menlo"/>
              </a:rPr>
              <a:t>readiness</a:t>
            </a: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` после 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Menlo"/>
              </a:rPr>
              <a:t>fail</a:t>
            </a:r>
            <a:r>
              <a:rPr lang="ru-RU" b="0" i="0" dirty="0">
                <a:solidFill>
                  <a:srgbClr val="F8FAFF"/>
                </a:solidFill>
                <a:effectLst/>
                <a:latin typeface="Menlo"/>
              </a:rPr>
              <a:t>).</a:t>
            </a:r>
            <a:endParaRPr lang="en-GB" dirty="0"/>
          </a:p>
        </p:txBody>
      </p: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02DCE082-5F7E-A858-1522-962785EF2E6A}"/>
              </a:ext>
            </a:extLst>
          </p:cNvPr>
          <p:cNvGrpSpPr/>
          <p:nvPr/>
        </p:nvGrpSpPr>
        <p:grpSpPr>
          <a:xfrm>
            <a:off x="4696220" y="2826120"/>
            <a:ext cx="1707597" cy="407223"/>
            <a:chOff x="9010224" y="2104971"/>
            <a:chExt cx="1707597" cy="1068513"/>
          </a:xfrm>
          <a:solidFill>
            <a:schemeClr val="bg1"/>
          </a:solidFill>
        </p:grpSpPr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DF44681F-8478-EE04-0C26-B3FCBBA6E121}"/>
                </a:ext>
              </a:extLst>
            </p:cNvPr>
            <p:cNvSpPr/>
            <p:nvPr/>
          </p:nvSpPr>
          <p:spPr>
            <a:xfrm>
              <a:off x="9010224" y="2104971"/>
              <a:ext cx="1707597" cy="1068513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29EC5D06-3762-225D-6D07-4BCBFE4F3CA6}"/>
                </a:ext>
              </a:extLst>
            </p:cNvPr>
            <p:cNvCxnSpPr/>
            <p:nvPr/>
          </p:nvCxnSpPr>
          <p:spPr>
            <a:xfrm>
              <a:off x="9165803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B7EDBD10-075B-9E48-6F1E-49BF8341678F}"/>
                </a:ext>
              </a:extLst>
            </p:cNvPr>
            <p:cNvCxnSpPr/>
            <p:nvPr/>
          </p:nvCxnSpPr>
          <p:spPr>
            <a:xfrm>
              <a:off x="9306896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5DE87301-87B1-2448-7581-140A38A14D6F}"/>
                </a:ext>
              </a:extLst>
            </p:cNvPr>
            <p:cNvCxnSpPr/>
            <p:nvPr/>
          </p:nvCxnSpPr>
          <p:spPr>
            <a:xfrm>
              <a:off x="9447988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E28AA9FC-1173-7DAB-4CC3-6024554FF26F}"/>
                </a:ext>
              </a:extLst>
            </p:cNvPr>
            <p:cNvCxnSpPr/>
            <p:nvPr/>
          </p:nvCxnSpPr>
          <p:spPr>
            <a:xfrm>
              <a:off x="9589081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Прямая соединительная линия 25">
              <a:extLst>
                <a:ext uri="{FF2B5EF4-FFF2-40B4-BE49-F238E27FC236}">
                  <a16:creationId xmlns:a16="http://schemas.microsoft.com/office/drawing/2014/main" id="{FD63C079-5910-51B1-534D-E4B48E10F0D6}"/>
                </a:ext>
              </a:extLst>
            </p:cNvPr>
            <p:cNvCxnSpPr/>
            <p:nvPr/>
          </p:nvCxnSpPr>
          <p:spPr>
            <a:xfrm>
              <a:off x="9730173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F5A0E5D7-532C-CA6D-1A1B-108D800A9746}"/>
                </a:ext>
              </a:extLst>
            </p:cNvPr>
            <p:cNvCxnSpPr/>
            <p:nvPr/>
          </p:nvCxnSpPr>
          <p:spPr>
            <a:xfrm>
              <a:off x="9871266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C6808214-7E9D-33D4-7538-04B686E96E04}"/>
                </a:ext>
              </a:extLst>
            </p:cNvPr>
            <p:cNvCxnSpPr/>
            <p:nvPr/>
          </p:nvCxnSpPr>
          <p:spPr>
            <a:xfrm>
              <a:off x="10012358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Прямая соединительная линия 28">
              <a:extLst>
                <a:ext uri="{FF2B5EF4-FFF2-40B4-BE49-F238E27FC236}">
                  <a16:creationId xmlns:a16="http://schemas.microsoft.com/office/drawing/2014/main" id="{1B4E58C6-7178-57EF-0FC5-FBA7B57733F8}"/>
                </a:ext>
              </a:extLst>
            </p:cNvPr>
            <p:cNvCxnSpPr/>
            <p:nvPr/>
          </p:nvCxnSpPr>
          <p:spPr>
            <a:xfrm>
              <a:off x="10153451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FE0078BD-CE14-39BE-DEE9-F781565F4B30}"/>
                </a:ext>
              </a:extLst>
            </p:cNvPr>
            <p:cNvCxnSpPr/>
            <p:nvPr/>
          </p:nvCxnSpPr>
          <p:spPr>
            <a:xfrm>
              <a:off x="10294543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F6C492EE-DFCB-C25C-790F-EA741B3D7224}"/>
                </a:ext>
              </a:extLst>
            </p:cNvPr>
            <p:cNvCxnSpPr/>
            <p:nvPr/>
          </p:nvCxnSpPr>
          <p:spPr>
            <a:xfrm>
              <a:off x="10435636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Прямая соединительная линия 31">
              <a:extLst>
                <a:ext uri="{FF2B5EF4-FFF2-40B4-BE49-F238E27FC236}">
                  <a16:creationId xmlns:a16="http://schemas.microsoft.com/office/drawing/2014/main" id="{4F10EB58-8142-9E87-FFCC-86D82D859C1F}"/>
                </a:ext>
              </a:extLst>
            </p:cNvPr>
            <p:cNvCxnSpPr/>
            <p:nvPr/>
          </p:nvCxnSpPr>
          <p:spPr>
            <a:xfrm>
              <a:off x="10576728" y="2104971"/>
              <a:ext cx="0" cy="1068513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093732C2-7692-D586-C6AB-76281925AF76}"/>
              </a:ext>
            </a:extLst>
          </p:cNvPr>
          <p:cNvCxnSpPr>
            <a:cxnSpLocks/>
          </p:cNvCxnSpPr>
          <p:nvPr/>
        </p:nvCxnSpPr>
        <p:spPr>
          <a:xfrm>
            <a:off x="3761804" y="2051740"/>
            <a:ext cx="1013883" cy="1054224"/>
          </a:xfrm>
          <a:prstGeom prst="line">
            <a:avLst/>
          </a:prstGeom>
          <a:ln w="38100">
            <a:solidFill>
              <a:srgbClr val="E07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68E4D62A-5C03-EF9F-BEBA-4823803CFC8A}"/>
              </a:ext>
            </a:extLst>
          </p:cNvPr>
          <p:cNvCxnSpPr>
            <a:cxnSpLocks/>
          </p:cNvCxnSpPr>
          <p:nvPr/>
        </p:nvCxnSpPr>
        <p:spPr>
          <a:xfrm>
            <a:off x="4136029" y="2040381"/>
            <a:ext cx="923117" cy="959847"/>
          </a:xfrm>
          <a:prstGeom prst="line">
            <a:avLst/>
          </a:prstGeom>
          <a:ln w="38100">
            <a:solidFill>
              <a:srgbClr val="E07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Группа 46">
            <a:extLst>
              <a:ext uri="{FF2B5EF4-FFF2-40B4-BE49-F238E27FC236}">
                <a16:creationId xmlns:a16="http://schemas.microsoft.com/office/drawing/2014/main" id="{EDC108B9-9C2A-09EE-4F4B-F2E7650AC656}"/>
              </a:ext>
            </a:extLst>
          </p:cNvPr>
          <p:cNvGrpSpPr/>
          <p:nvPr/>
        </p:nvGrpSpPr>
        <p:grpSpPr>
          <a:xfrm>
            <a:off x="5956894" y="1695824"/>
            <a:ext cx="1935556" cy="1249274"/>
            <a:chOff x="5956894" y="1695824"/>
            <a:chExt cx="1935556" cy="1249274"/>
          </a:xfrm>
        </p:grpSpPr>
        <p:sp>
          <p:nvSpPr>
            <p:cNvPr id="4" name="Улыбающееся лицо 3">
              <a:extLst>
                <a:ext uri="{FF2B5EF4-FFF2-40B4-BE49-F238E27FC236}">
                  <a16:creationId xmlns:a16="http://schemas.microsoft.com/office/drawing/2014/main" id="{561DE8E0-10C9-DC36-F4CE-66B1F64B382D}"/>
                </a:ext>
              </a:extLst>
            </p:cNvPr>
            <p:cNvSpPr/>
            <p:nvPr/>
          </p:nvSpPr>
          <p:spPr>
            <a:xfrm>
              <a:off x="6680482" y="1695824"/>
              <a:ext cx="1211968" cy="1057136"/>
            </a:xfrm>
            <a:prstGeom prst="smileyFac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8" name="Прямая соединительная линия 37">
              <a:extLst>
                <a:ext uri="{FF2B5EF4-FFF2-40B4-BE49-F238E27FC236}">
                  <a16:creationId xmlns:a16="http://schemas.microsoft.com/office/drawing/2014/main" id="{25725E5F-42FC-51BB-5319-ACDBD87764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6894" y="2107291"/>
              <a:ext cx="1108067" cy="814669"/>
            </a:xfrm>
            <a:prstGeom prst="line">
              <a:avLst/>
            </a:prstGeom>
            <a:ln w="38100">
              <a:solidFill>
                <a:srgbClr val="E07A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>
              <a:extLst>
                <a:ext uri="{FF2B5EF4-FFF2-40B4-BE49-F238E27FC236}">
                  <a16:creationId xmlns:a16="http://schemas.microsoft.com/office/drawing/2014/main" id="{AD36A9C0-D8B4-5022-59E0-AC251EB7AE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449" y="2097830"/>
              <a:ext cx="1152407" cy="847268"/>
            </a:xfrm>
            <a:prstGeom prst="line">
              <a:avLst/>
            </a:prstGeom>
            <a:ln w="38100">
              <a:solidFill>
                <a:srgbClr val="E07A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id="{C5B06ACB-2625-222A-A1F2-172D2219A51D}"/>
              </a:ext>
            </a:extLst>
          </p:cNvPr>
          <p:cNvGrpSpPr/>
          <p:nvPr/>
        </p:nvGrpSpPr>
        <p:grpSpPr>
          <a:xfrm>
            <a:off x="4136456" y="697328"/>
            <a:ext cx="3313497" cy="2267020"/>
            <a:chOff x="4136456" y="697328"/>
            <a:chExt cx="3313497" cy="22670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DB6265D-5D1E-399B-5105-BD25C080FCA6}"/>
                </a:ext>
              </a:extLst>
            </p:cNvPr>
            <p:cNvSpPr txBox="1"/>
            <p:nvPr/>
          </p:nvSpPr>
          <p:spPr>
            <a:xfrm>
              <a:off x="5166359" y="1164516"/>
              <a:ext cx="989644" cy="3756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0" dirty="0">
                  <a:solidFill>
                    <a:srgbClr val="F8FAFF"/>
                  </a:solidFill>
                  <a:effectLst/>
                  <a:latin typeface="Arial Narrow" panose="020B0606020202030204" pitchFamily="34" charset="0"/>
                </a:rPr>
                <a:t>Startup</a:t>
              </a:r>
              <a:endParaRPr lang="en-GB" dirty="0">
                <a:latin typeface="Arial Narrow" panose="020B060602020203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3799892-DE18-6C1C-C8C0-F90B4F02D437}"/>
                </a:ext>
              </a:extLst>
            </p:cNvPr>
            <p:cNvSpPr txBox="1"/>
            <p:nvPr/>
          </p:nvSpPr>
          <p:spPr>
            <a:xfrm>
              <a:off x="4136456" y="697328"/>
              <a:ext cx="3313497" cy="375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0" i="0" dirty="0">
                  <a:solidFill>
                    <a:srgbClr val="F8FAFF"/>
                  </a:solidFill>
                  <a:effectLst/>
                  <a:latin typeface="Arial Narrow" panose="020B0606020202030204" pitchFamily="34" charset="0"/>
                </a:rPr>
                <a:t>Дождаться старта приложения.</a:t>
              </a:r>
              <a:endParaRPr lang="en-GB" dirty="0">
                <a:latin typeface="Arial Narrow" panose="020B0606020202030204" pitchFamily="34" charset="0"/>
              </a:endParaRPr>
            </a:p>
          </p:txBody>
        </p:sp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DAE42443-67BF-25BE-7B64-A6A3AA87AE21}"/>
                </a:ext>
              </a:extLst>
            </p:cNvPr>
            <p:cNvGrpSpPr/>
            <p:nvPr/>
          </p:nvGrpSpPr>
          <p:grpSpPr>
            <a:xfrm>
              <a:off x="4944035" y="1631705"/>
              <a:ext cx="1211968" cy="1332643"/>
              <a:chOff x="4944035" y="1631705"/>
              <a:chExt cx="1211968" cy="1332643"/>
            </a:xfrm>
          </p:grpSpPr>
          <p:sp>
            <p:nvSpPr>
              <p:cNvPr id="7" name="Улыбающееся лицо 6">
                <a:extLst>
                  <a:ext uri="{FF2B5EF4-FFF2-40B4-BE49-F238E27FC236}">
                    <a16:creationId xmlns:a16="http://schemas.microsoft.com/office/drawing/2014/main" id="{5D99BC94-2AEB-F231-C662-D6A9CFB78056}"/>
                  </a:ext>
                </a:extLst>
              </p:cNvPr>
              <p:cNvSpPr/>
              <p:nvPr/>
            </p:nvSpPr>
            <p:spPr>
              <a:xfrm>
                <a:off x="4944035" y="1631705"/>
                <a:ext cx="1211968" cy="1057136"/>
              </a:xfrm>
              <a:prstGeom prst="smileyFace">
                <a:avLst/>
              </a:prstGeom>
              <a:solidFill>
                <a:srgbClr val="E07A5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4" name="Прямая соединительная линия 43">
                <a:extLst>
                  <a:ext uri="{FF2B5EF4-FFF2-40B4-BE49-F238E27FC236}">
                    <a16:creationId xmlns:a16="http://schemas.microsoft.com/office/drawing/2014/main" id="{FC26706B-33CD-8A07-9FA4-30BA813D58DE}"/>
                  </a:ext>
                </a:extLst>
              </p:cNvPr>
              <p:cNvCxnSpPr/>
              <p:nvPr/>
            </p:nvCxnSpPr>
            <p:spPr>
              <a:xfrm>
                <a:off x="5377669" y="2059631"/>
                <a:ext cx="0" cy="904717"/>
              </a:xfrm>
              <a:prstGeom prst="line">
                <a:avLst/>
              </a:prstGeom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Прямая соединительная линия 44">
                <a:extLst>
                  <a:ext uri="{FF2B5EF4-FFF2-40B4-BE49-F238E27FC236}">
                    <a16:creationId xmlns:a16="http://schemas.microsoft.com/office/drawing/2014/main" id="{FFD3CC3C-1ECC-AE35-ED20-E52757BEBEC5}"/>
                  </a:ext>
                </a:extLst>
              </p:cNvPr>
              <p:cNvCxnSpPr/>
              <p:nvPr/>
            </p:nvCxnSpPr>
            <p:spPr>
              <a:xfrm>
                <a:off x="5751647" y="2051740"/>
                <a:ext cx="0" cy="904717"/>
              </a:xfrm>
              <a:prstGeom prst="line">
                <a:avLst/>
              </a:prstGeom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13609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A6B00-3B13-A761-1BB1-A93471B6F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C0E1ED5-4DF5-3A70-A7DA-902806AC8A1D}"/>
              </a:ext>
            </a:extLst>
          </p:cNvPr>
          <p:cNvSpPr txBox="1"/>
          <p:nvPr/>
        </p:nvSpPr>
        <p:spPr>
          <a:xfrm>
            <a:off x="255638" y="143330"/>
            <a:ext cx="16448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Probes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EF3E5FC-DC8D-D2CA-3296-7E9526DD4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50" y="2939534"/>
            <a:ext cx="9955014" cy="2448267"/>
          </a:xfrm>
          <a:prstGeom prst="rect">
            <a:avLst/>
          </a:prstGeom>
        </p:spPr>
      </p:pic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281B417-0D07-AEE0-9D14-327C0C1BAB12}"/>
              </a:ext>
            </a:extLst>
          </p:cNvPr>
          <p:cNvSpPr/>
          <p:nvPr/>
        </p:nvSpPr>
        <p:spPr>
          <a:xfrm>
            <a:off x="317550" y="6294922"/>
            <a:ext cx="11492648" cy="279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C146E3E3-45D0-0911-87B9-27EB7C3DEDE9}"/>
              </a:ext>
            </a:extLst>
          </p:cNvPr>
          <p:cNvSpPr/>
          <p:nvPr/>
        </p:nvSpPr>
        <p:spPr>
          <a:xfrm>
            <a:off x="317550" y="6020268"/>
            <a:ext cx="2368520" cy="124906"/>
          </a:xfrm>
          <a:prstGeom prst="rect">
            <a:avLst/>
          </a:prstGeom>
          <a:solidFill>
            <a:srgbClr val="E07A5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4733F1-6406-7723-9C47-81EB52F5701C}"/>
              </a:ext>
            </a:extLst>
          </p:cNvPr>
          <p:cNvSpPr txBox="1"/>
          <p:nvPr/>
        </p:nvSpPr>
        <p:spPr>
          <a:xfrm>
            <a:off x="255638" y="823868"/>
            <a:ext cx="33134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Startup</a:t>
            </a:r>
            <a:endParaRPr lang="ru-RU" b="0" i="0" dirty="0">
              <a:solidFill>
                <a:srgbClr val="F8FAFF"/>
              </a:solidFill>
              <a:effectLst/>
              <a:latin typeface="Arial Narrow" panose="020B0606020202030204" pitchFamily="34" charset="0"/>
            </a:endParaRPr>
          </a:p>
          <a:p>
            <a:r>
              <a:rPr lang="ru-RU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Дождаться старта приложения.</a:t>
            </a:r>
            <a:endParaRPr lang="en-GB" dirty="0">
              <a:latin typeface="Arial Narrow" panose="020B0606020202030204" pitchFamily="34" charset="0"/>
            </a:endParaRPr>
          </a:p>
        </p:txBody>
      </p:sp>
      <p:sp>
        <p:nvSpPr>
          <p:cNvPr id="7" name="Улыбающееся лицо 6">
            <a:extLst>
              <a:ext uri="{FF2B5EF4-FFF2-40B4-BE49-F238E27FC236}">
                <a16:creationId xmlns:a16="http://schemas.microsoft.com/office/drawing/2014/main" id="{3B215F2D-7A65-F0FA-E361-2360620732A5}"/>
              </a:ext>
            </a:extLst>
          </p:cNvPr>
          <p:cNvSpPr/>
          <p:nvPr/>
        </p:nvSpPr>
        <p:spPr>
          <a:xfrm>
            <a:off x="354279" y="1642399"/>
            <a:ext cx="1211968" cy="1057136"/>
          </a:xfrm>
          <a:prstGeom prst="smileyFace">
            <a:avLst/>
          </a:prstGeom>
          <a:solidFill>
            <a:srgbClr val="E07A5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5871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28642-09E1-60D3-3FCD-61F6F5425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083ECEA6-8434-0F5A-72B1-ED847292B943}"/>
              </a:ext>
            </a:extLst>
          </p:cNvPr>
          <p:cNvSpPr txBox="1"/>
          <p:nvPr/>
        </p:nvSpPr>
        <p:spPr>
          <a:xfrm>
            <a:off x="255638" y="143330"/>
            <a:ext cx="16448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Probes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96B9C49B-E976-E7E0-FC84-E4CBDE271E29}"/>
              </a:ext>
            </a:extLst>
          </p:cNvPr>
          <p:cNvSpPr/>
          <p:nvPr/>
        </p:nvSpPr>
        <p:spPr>
          <a:xfrm>
            <a:off x="317550" y="6294922"/>
            <a:ext cx="11492648" cy="279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D2C26A9-8026-57D8-9695-43EF7CECD6B0}"/>
              </a:ext>
            </a:extLst>
          </p:cNvPr>
          <p:cNvSpPr/>
          <p:nvPr/>
        </p:nvSpPr>
        <p:spPr>
          <a:xfrm>
            <a:off x="2539232" y="5974098"/>
            <a:ext cx="9270966" cy="147570"/>
          </a:xfrm>
          <a:prstGeom prst="rect">
            <a:avLst/>
          </a:prstGeom>
          <a:solidFill>
            <a:srgbClr val="E07A5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9E6225-2EE5-9D55-89CF-A33AD755818B}"/>
              </a:ext>
            </a:extLst>
          </p:cNvPr>
          <p:cNvSpPr txBox="1"/>
          <p:nvPr/>
        </p:nvSpPr>
        <p:spPr>
          <a:xfrm>
            <a:off x="255638" y="883902"/>
            <a:ext cx="228359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Readiness</a:t>
            </a:r>
          </a:p>
          <a:p>
            <a:endParaRPr lang="en-US" b="0" i="0" dirty="0">
              <a:solidFill>
                <a:srgbClr val="F8FAFF"/>
              </a:solidFill>
              <a:effectLst/>
              <a:latin typeface="DeepSeek-CJK-patch"/>
            </a:endParaRPr>
          </a:p>
          <a:p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Проверить, может ли контейнер принимать запросы.</a:t>
            </a:r>
            <a:endParaRPr lang="en-GB" dirty="0"/>
          </a:p>
        </p:txBody>
      </p:sp>
      <p:sp>
        <p:nvSpPr>
          <p:cNvPr id="5" name="Улыбающееся лицо 4">
            <a:extLst>
              <a:ext uri="{FF2B5EF4-FFF2-40B4-BE49-F238E27FC236}">
                <a16:creationId xmlns:a16="http://schemas.microsoft.com/office/drawing/2014/main" id="{DE8E413C-753E-7422-3F24-75168EFDD1AF}"/>
              </a:ext>
            </a:extLst>
          </p:cNvPr>
          <p:cNvSpPr/>
          <p:nvPr/>
        </p:nvSpPr>
        <p:spPr>
          <a:xfrm>
            <a:off x="2840002" y="1093998"/>
            <a:ext cx="1211968" cy="1057136"/>
          </a:xfrm>
          <a:prstGeom prst="smileyFac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20A62AC8-4DA7-FF13-43EB-0590330F9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38" y="2719478"/>
            <a:ext cx="10002646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637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33532-F8B3-BC97-5312-8CC707B35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Улыбающееся лицо 2">
            <a:extLst>
              <a:ext uri="{FF2B5EF4-FFF2-40B4-BE49-F238E27FC236}">
                <a16:creationId xmlns:a16="http://schemas.microsoft.com/office/drawing/2014/main" id="{84D9C73B-B8FF-4CFC-402E-F3A82FB91383}"/>
              </a:ext>
            </a:extLst>
          </p:cNvPr>
          <p:cNvSpPr/>
          <p:nvPr/>
        </p:nvSpPr>
        <p:spPr>
          <a:xfrm>
            <a:off x="2405610" y="1262078"/>
            <a:ext cx="1211968" cy="1121255"/>
          </a:xfrm>
          <a:prstGeom prst="smileyFac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6B365A-A1DB-8CE8-5E30-539971037D9E}"/>
              </a:ext>
            </a:extLst>
          </p:cNvPr>
          <p:cNvSpPr txBox="1"/>
          <p:nvPr/>
        </p:nvSpPr>
        <p:spPr>
          <a:xfrm>
            <a:off x="307303" y="1270988"/>
            <a:ext cx="209830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L</a:t>
            </a:r>
            <a:r>
              <a:rPr lang="en-GB" b="0" i="0" dirty="0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iveness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endParaRPr lang="en-US" b="0" i="0" dirty="0">
              <a:solidFill>
                <a:srgbClr val="F8FAFF"/>
              </a:solidFill>
              <a:effectLst/>
              <a:latin typeface="Arial Narrow" panose="020B0606020202030204" pitchFamily="34" charset="0"/>
            </a:endParaRPr>
          </a:p>
          <a:p>
            <a:r>
              <a:rPr lang="ru-RU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Убедиться, что контейнер не завис.</a:t>
            </a:r>
            <a:endParaRPr lang="en-GB" dirty="0">
              <a:latin typeface="Arial Narrow" panose="020B0606020202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CE6955-5CB5-0660-C052-2C02355AAA9C}"/>
              </a:ext>
            </a:extLst>
          </p:cNvPr>
          <p:cNvSpPr txBox="1"/>
          <p:nvPr/>
        </p:nvSpPr>
        <p:spPr>
          <a:xfrm>
            <a:off x="255638" y="143330"/>
            <a:ext cx="16448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Probes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B4342224-3A65-4A38-77EF-1E2305D540CD}"/>
              </a:ext>
            </a:extLst>
          </p:cNvPr>
          <p:cNvSpPr/>
          <p:nvPr/>
        </p:nvSpPr>
        <p:spPr>
          <a:xfrm>
            <a:off x="317550" y="6294922"/>
            <a:ext cx="11492648" cy="279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4ECF8481-8226-046D-7A29-18CE12224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26" y="2909497"/>
            <a:ext cx="10050278" cy="2686425"/>
          </a:xfrm>
          <a:prstGeom prst="rect">
            <a:avLst/>
          </a:prstGeom>
        </p:spPr>
      </p:pic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96F9E119-4F15-7EEF-4284-F53CE00C83F5}"/>
              </a:ext>
            </a:extLst>
          </p:cNvPr>
          <p:cNvSpPr/>
          <p:nvPr/>
        </p:nvSpPr>
        <p:spPr>
          <a:xfrm>
            <a:off x="2539232" y="5974098"/>
            <a:ext cx="9270966" cy="147570"/>
          </a:xfrm>
          <a:prstGeom prst="rect">
            <a:avLst/>
          </a:prstGeom>
          <a:solidFill>
            <a:srgbClr val="E07A5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10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D10D8-201B-9900-97D2-75DAEA27C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C9501279-4C2B-5E5F-6FC7-EAEB028C9114}"/>
              </a:ext>
            </a:extLst>
          </p:cNvPr>
          <p:cNvSpPr txBox="1"/>
          <p:nvPr/>
        </p:nvSpPr>
        <p:spPr>
          <a:xfrm>
            <a:off x="255638" y="143330"/>
            <a:ext cx="908293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Pod </a:t>
            </a:r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Autoscaler</a:t>
            </a:r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. Horizontal Pod </a:t>
            </a:r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Autoscaler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5362" name="Picture 2" descr="Picture background">
            <a:extLst>
              <a:ext uri="{FF2B5EF4-FFF2-40B4-BE49-F238E27FC236}">
                <a16:creationId xmlns:a16="http://schemas.microsoft.com/office/drawing/2014/main" id="{61CF06FD-6D12-CCD5-774A-749368456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190" y="988245"/>
            <a:ext cx="9696450" cy="560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B20632-2681-44E6-8CD4-1110A54BA9C8}"/>
              </a:ext>
            </a:extLst>
          </p:cNvPr>
          <p:cNvSpPr txBox="1"/>
          <p:nvPr/>
        </p:nvSpPr>
        <p:spPr>
          <a:xfrm>
            <a:off x="220360" y="988245"/>
            <a:ext cx="185502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HPA динамически увеличивает/уменьшает число 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DeepSeek-CJK-patch"/>
              </a:rPr>
              <a:t>Pod’ов</a:t>
            </a:r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, чтобы выдерживать нагрузку.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8099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879F8-67B4-3FF4-C2C4-B6384A9A6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40864D2-D6C8-AAF5-9F09-2F7D9EA4E7DD}"/>
              </a:ext>
            </a:extLst>
          </p:cNvPr>
          <p:cNvSpPr txBox="1"/>
          <p:nvPr/>
        </p:nvSpPr>
        <p:spPr>
          <a:xfrm>
            <a:off x="255638" y="143330"/>
            <a:ext cx="908293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Pod </a:t>
            </a:r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Autoscaler</a:t>
            </a:r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. Horizontal Pod </a:t>
            </a:r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Autoscaler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BFCDD8-665A-3F44-E46E-FA8780B8466B}"/>
              </a:ext>
            </a:extLst>
          </p:cNvPr>
          <p:cNvSpPr txBox="1"/>
          <p:nvPr/>
        </p:nvSpPr>
        <p:spPr>
          <a:xfrm>
            <a:off x="220360" y="988245"/>
            <a:ext cx="185502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HPA динамически увеличивает/уменьшает число 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DeepSeek-CJK-patch"/>
              </a:rPr>
              <a:t>Pod’ов</a:t>
            </a:r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, чтобы выдерживать нагрузку.</a:t>
            </a:r>
            <a:endParaRPr lang="en-GB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491AB0-A3B9-5684-BF43-F96193503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262" y="988245"/>
            <a:ext cx="4385230" cy="553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0120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55C70B-8222-FE05-6CCC-12D9E8CE2526}"/>
              </a:ext>
            </a:extLst>
          </p:cNvPr>
          <p:cNvSpPr txBox="1"/>
          <p:nvPr/>
        </p:nvSpPr>
        <p:spPr>
          <a:xfrm>
            <a:off x="255638" y="143330"/>
            <a:ext cx="48372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Docker vs Kubernetes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1A882F0C-9852-6EF1-2763-AF29F8241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228" y="830072"/>
            <a:ext cx="7781544" cy="5733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342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047A8A-535D-622D-06DF-6AA4F5DF6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AB79BD0-DA45-639D-AC6A-14B855C29BBD}"/>
              </a:ext>
            </a:extLst>
          </p:cNvPr>
          <p:cNvSpPr txBox="1"/>
          <p:nvPr/>
        </p:nvSpPr>
        <p:spPr>
          <a:xfrm>
            <a:off x="255638" y="143330"/>
            <a:ext cx="85958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Pod </a:t>
            </a:r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Autoscaler</a:t>
            </a:r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. Vertical Pod </a:t>
            </a:r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Autoscaler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EE79F4-837D-8005-9915-131D80B14CC4}"/>
              </a:ext>
            </a:extLst>
          </p:cNvPr>
          <p:cNvSpPr txBox="1"/>
          <p:nvPr/>
        </p:nvSpPr>
        <p:spPr>
          <a:xfrm>
            <a:off x="220360" y="988245"/>
            <a:ext cx="18550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VPA автоматически подбирает оптимальные CPU/память для 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DeepSeek-CJK-patch"/>
              </a:rPr>
              <a:t>Pod’ов</a:t>
            </a:r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, избегая недогрузки или перегрузки нод.</a:t>
            </a:r>
            <a:endParaRPr lang="en-GB" dirty="0"/>
          </a:p>
        </p:txBody>
      </p:sp>
      <p:pic>
        <p:nvPicPr>
          <p:cNvPr id="17410" name="Picture 2" descr="Picture background">
            <a:extLst>
              <a:ext uri="{FF2B5EF4-FFF2-40B4-BE49-F238E27FC236}">
                <a16:creationId xmlns:a16="http://schemas.microsoft.com/office/drawing/2014/main" id="{3FFA973E-6147-B874-A2C1-7AF737F6F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618" y="1209781"/>
            <a:ext cx="9995381" cy="5431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69462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BD74E-9BF9-C848-D0C8-90D75AC24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C35DBD6E-E39B-95BF-09F8-3B57A8E1FCCB}"/>
              </a:ext>
            </a:extLst>
          </p:cNvPr>
          <p:cNvSpPr txBox="1"/>
          <p:nvPr/>
        </p:nvSpPr>
        <p:spPr>
          <a:xfrm>
            <a:off x="255638" y="143330"/>
            <a:ext cx="85958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Pod </a:t>
            </a:r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Autoscaler</a:t>
            </a:r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. Vertical Pod </a:t>
            </a:r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Autoscaler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CC36F-8495-4E03-2218-3EA4651BE3BF}"/>
              </a:ext>
            </a:extLst>
          </p:cNvPr>
          <p:cNvSpPr txBox="1"/>
          <p:nvPr/>
        </p:nvSpPr>
        <p:spPr>
          <a:xfrm>
            <a:off x="220360" y="988245"/>
            <a:ext cx="18550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VPA автоматически подбирает оптимальные CPU/память для </a:t>
            </a:r>
            <a:r>
              <a:rPr lang="ru-RU" b="0" i="0" dirty="0" err="1">
                <a:solidFill>
                  <a:srgbClr val="F8FAFF"/>
                </a:solidFill>
                <a:effectLst/>
                <a:latin typeface="DeepSeek-CJK-patch"/>
              </a:rPr>
              <a:t>Pod’ов</a:t>
            </a:r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, избегая недогрузки или перегрузки нод.</a:t>
            </a:r>
            <a:endParaRPr lang="en-GB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DCBAEF9-EEDE-F63A-FED7-400B310BD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198" y="1104576"/>
            <a:ext cx="6107028" cy="539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3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BC81D-1801-B460-E20E-0DFC5BE65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4B34FE33-ADD7-63FB-7311-F16B2F149992}"/>
              </a:ext>
            </a:extLst>
          </p:cNvPr>
          <p:cNvSpPr txBox="1"/>
          <p:nvPr/>
        </p:nvSpPr>
        <p:spPr>
          <a:xfrm>
            <a:off x="255638" y="143330"/>
            <a:ext cx="33785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Pod </a:t>
            </a:r>
            <a:r>
              <a:rPr lang="en-US" sz="3000" dirty="0" err="1">
                <a:solidFill>
                  <a:schemeClr val="bg1"/>
                </a:solidFill>
                <a:latin typeface="Arial Black" panose="020B0A04020102020204" pitchFamily="34" charset="0"/>
              </a:rPr>
              <a:t>Autoscaler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C230AE-11E6-3237-0CF6-E82E2B587D69}"/>
              </a:ext>
            </a:extLst>
          </p:cNvPr>
          <p:cNvSpPr txBox="1"/>
          <p:nvPr/>
        </p:nvSpPr>
        <p:spPr>
          <a:xfrm>
            <a:off x="1329645" y="2501823"/>
            <a:ext cx="10862355" cy="1608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ru-RU" sz="24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Разница между HPA и VPA: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24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HPA</a:t>
            </a:r>
            <a:r>
              <a:rPr lang="ru-RU" sz="24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 → Меняет </a:t>
            </a:r>
            <a:r>
              <a:rPr lang="ru-RU" sz="2400" b="0" i="1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количество</a:t>
            </a:r>
            <a:r>
              <a:rPr lang="ru-RU" sz="24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 </a:t>
            </a:r>
            <a:r>
              <a:rPr lang="ru-RU" sz="2400" b="0" i="0" dirty="0" err="1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Pod’ов</a:t>
            </a:r>
            <a:r>
              <a:rPr lang="ru-RU" sz="24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 (горизонтальное масштабирование).</a:t>
            </a:r>
          </a:p>
          <a:p>
            <a:pPr marL="342900" indent="-342900" algn="l"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ru-RU" sz="24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VPA</a:t>
            </a:r>
            <a:r>
              <a:rPr lang="ru-RU" sz="24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 → Меняет необходимые </a:t>
            </a:r>
            <a:r>
              <a:rPr lang="ru-RU" sz="2400" b="0" i="1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ресурсы</a:t>
            </a:r>
            <a:r>
              <a:rPr lang="ru-RU" sz="24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 (CPU/RAM) у каждого </a:t>
            </a:r>
            <a:r>
              <a:rPr lang="ru-RU" sz="2400" b="0" i="0" dirty="0" err="1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Pod’а</a:t>
            </a:r>
            <a:r>
              <a:rPr lang="ru-RU" sz="24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 (вертикальное масштабирование).</a:t>
            </a:r>
          </a:p>
        </p:txBody>
      </p:sp>
    </p:spTree>
    <p:extLst>
      <p:ext uri="{BB962C8B-B14F-4D97-AF65-F5344CB8AC3E}">
        <p14:creationId xmlns:p14="http://schemas.microsoft.com/office/powerpoint/2010/main" val="14727029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05398-1917-9CDC-2D26-ED4485892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5DBFA44-A741-E8E8-C798-9B068AD34225}"/>
              </a:ext>
            </a:extLst>
          </p:cNvPr>
          <p:cNvSpPr txBox="1"/>
          <p:nvPr/>
        </p:nvSpPr>
        <p:spPr>
          <a:xfrm>
            <a:off x="255638" y="143330"/>
            <a:ext cx="26787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Stateful Set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8A44DD-07B2-BB40-B576-545FADAB9E93}"/>
              </a:ext>
            </a:extLst>
          </p:cNvPr>
          <p:cNvSpPr txBox="1"/>
          <p:nvPr/>
        </p:nvSpPr>
        <p:spPr>
          <a:xfrm>
            <a:off x="255638" y="1038783"/>
            <a:ext cx="1086235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Tx/>
              <a:buChar char="-"/>
            </a:pPr>
            <a:r>
              <a:rPr lang="ru-RU" sz="20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Уникальность и стабильность каждого </a:t>
            </a:r>
            <a:r>
              <a:rPr lang="ru-RU" sz="2000" b="1" i="0" dirty="0" err="1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Pod’а</a:t>
            </a:r>
            <a:r>
              <a:rPr lang="ru-RU" sz="20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 (постоянные имя, </a:t>
            </a:r>
            <a:r>
              <a:rPr lang="ru-RU" sz="2000" b="1" i="0" dirty="0" err="1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hostname</a:t>
            </a:r>
            <a:r>
              <a:rPr lang="ru-RU" sz="20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 и порядок развёртывания).</a:t>
            </a:r>
          </a:p>
          <a:p>
            <a:pPr marL="342900" indent="-342900" algn="l">
              <a:buFontTx/>
              <a:buChar char="-"/>
            </a:pPr>
            <a:r>
              <a:rPr lang="ru-RU" sz="20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Привязку к постоянному хранилищу (</a:t>
            </a:r>
            <a:r>
              <a:rPr lang="ru-RU" sz="2000" b="1" i="0" dirty="0" err="1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PersistentVolume</a:t>
            </a:r>
            <a:r>
              <a:rPr lang="ru-RU" sz="20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) для каждого экземпляра.</a:t>
            </a:r>
          </a:p>
          <a:p>
            <a:pPr marL="342900" indent="-342900" algn="l">
              <a:buFontTx/>
              <a:buChar char="-"/>
            </a:pPr>
            <a:r>
              <a:rPr lang="ru-RU" sz="20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Гарантированный порядок запуска/остановки (например, `pod-0` → `pod-1` → `pod-2`).</a:t>
            </a:r>
          </a:p>
          <a:p>
            <a:pPr algn="l">
              <a:buNone/>
            </a:pPr>
            <a:endParaRPr lang="ru-RU" sz="2000" b="1" dirty="0">
              <a:solidFill>
                <a:srgbClr val="F8FAFF"/>
              </a:solidFill>
              <a:latin typeface="Arial Narrow" panose="020B0606020202030204" pitchFamily="34" charset="0"/>
            </a:endParaRPr>
          </a:p>
          <a:p>
            <a:pPr algn="l">
              <a:buNone/>
            </a:pPr>
            <a:r>
              <a:rPr lang="ru-RU" sz="2000" b="1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На кой оно нам?</a:t>
            </a:r>
          </a:p>
          <a:p>
            <a:pPr algn="l">
              <a:buNone/>
            </a:pPr>
            <a:endParaRPr lang="ru-RU" sz="2000" b="1" dirty="0">
              <a:solidFill>
                <a:srgbClr val="F8FAFF"/>
              </a:solidFill>
              <a:latin typeface="Arial Narrow" panose="020B0606020202030204" pitchFamily="34" charset="0"/>
            </a:endParaRPr>
          </a:p>
          <a:p>
            <a:pPr marL="342900" indent="-342900" algn="l">
              <a:buFontTx/>
              <a:buChar char="-"/>
            </a:pPr>
            <a:r>
              <a:rPr lang="ru-RU" sz="20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Базы данных (MySQL, </a:t>
            </a:r>
            <a:r>
              <a:rPr lang="ru-RU" sz="2000" b="0" i="0" dirty="0" err="1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PostgreSQL</a:t>
            </a:r>
            <a:r>
              <a:rPr lang="ru-RU" sz="20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, </a:t>
            </a:r>
            <a:r>
              <a:rPr lang="ru-RU" sz="2000" b="0" i="0" dirty="0" err="1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MongoDB</a:t>
            </a:r>
            <a:r>
              <a:rPr lang="ru-RU" sz="20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).</a:t>
            </a:r>
          </a:p>
          <a:p>
            <a:pPr marL="342900" indent="-342900" algn="l">
              <a:buFontTx/>
              <a:buChar char="-"/>
            </a:pPr>
            <a:r>
              <a:rPr lang="ru-RU" sz="20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Кластерные приложения (</a:t>
            </a:r>
            <a:r>
              <a:rPr lang="ru-RU" sz="2000" b="0" i="0" dirty="0" err="1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Zookeeper</a:t>
            </a:r>
            <a:r>
              <a:rPr lang="ru-RU" sz="20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, </a:t>
            </a:r>
            <a:r>
              <a:rPr lang="ru-RU" sz="2000" b="0" i="0" dirty="0" err="1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Elasticsearch</a:t>
            </a:r>
            <a:r>
              <a:rPr lang="ru-RU" sz="20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).</a:t>
            </a:r>
          </a:p>
          <a:p>
            <a:pPr marL="342900" indent="-342900" algn="l">
              <a:buFontTx/>
              <a:buChar char="-"/>
            </a:pPr>
            <a:r>
              <a:rPr lang="ru-RU" sz="2000" b="0" i="0" dirty="0">
                <a:solidFill>
                  <a:srgbClr val="F8FAFF"/>
                </a:solidFill>
                <a:effectLst/>
                <a:latin typeface="Arial Narrow" panose="020B0606020202030204" pitchFamily="34" charset="0"/>
              </a:rPr>
              <a:t>Любой сервис, требующий постоянства данных и идентификаторов.</a:t>
            </a:r>
          </a:p>
        </p:txBody>
      </p:sp>
    </p:spTree>
    <p:extLst>
      <p:ext uri="{BB962C8B-B14F-4D97-AF65-F5344CB8AC3E}">
        <p14:creationId xmlns:p14="http://schemas.microsoft.com/office/powerpoint/2010/main" val="1607328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9DD72D-3696-076D-3B80-1019E290A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1DCB302-92E3-3DC7-D8C3-67EBCACCA61A}"/>
              </a:ext>
            </a:extLst>
          </p:cNvPr>
          <p:cNvSpPr txBox="1"/>
          <p:nvPr/>
        </p:nvSpPr>
        <p:spPr>
          <a:xfrm>
            <a:off x="3048856" y="3246902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 </a:t>
            </a:r>
          </a:p>
        </p:txBody>
      </p:sp>
      <p:pic>
        <p:nvPicPr>
          <p:cNvPr id="18434" name="Picture 2" descr="Picture background">
            <a:extLst>
              <a:ext uri="{FF2B5EF4-FFF2-40B4-BE49-F238E27FC236}">
                <a16:creationId xmlns:a16="http://schemas.microsoft.com/office/drawing/2014/main" id="{C721EFF6-2E61-43CC-498C-99D8478E9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322" y="705874"/>
            <a:ext cx="7942497" cy="5623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FECE5D-190C-486A-B354-9F9237FB7E8B}"/>
              </a:ext>
            </a:extLst>
          </p:cNvPr>
          <p:cNvSpPr txBox="1"/>
          <p:nvPr/>
        </p:nvSpPr>
        <p:spPr>
          <a:xfrm>
            <a:off x="8572928" y="3154569"/>
            <a:ext cx="36190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>
                <a:solidFill>
                  <a:srgbClr val="F8FAFF"/>
                </a:solidFill>
                <a:effectLst/>
                <a:latin typeface="DeepSeek-CJK-patch"/>
              </a:rPr>
              <a:t>«Я предпочитаю быть рабом себя, чем хозяином других»</a:t>
            </a:r>
            <a:br>
              <a:rPr lang="ru-RU" dirty="0"/>
            </a:br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— </a:t>
            </a:r>
            <a:r>
              <a:rPr lang="ru-RU" b="0" i="1" dirty="0">
                <a:solidFill>
                  <a:srgbClr val="F8FAFF"/>
                </a:solidFill>
                <a:effectLst/>
                <a:latin typeface="DeepSeek-CJK-patch"/>
              </a:rPr>
              <a:t>Фридрих Ницше</a:t>
            </a:r>
            <a:r>
              <a:rPr lang="ru-RU" b="0" i="0" dirty="0">
                <a:solidFill>
                  <a:srgbClr val="F8FAFF"/>
                </a:solidFill>
                <a:effectLst/>
                <a:latin typeface="DeepSeek-CJK-patch"/>
              </a:rPr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81129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6C511-DB71-3FF9-6FB6-8B67E6B35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0A2DEB-3888-32DB-2EA8-E08A81397916}"/>
              </a:ext>
            </a:extLst>
          </p:cNvPr>
          <p:cNvSpPr txBox="1"/>
          <p:nvPr/>
        </p:nvSpPr>
        <p:spPr>
          <a:xfrm>
            <a:off x="255638" y="143330"/>
            <a:ext cx="5855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3200" b="1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Deployment </a:t>
            </a:r>
            <a:r>
              <a:rPr lang="ru-RU" sz="3200" b="1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для сервиса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AB030C-0E7C-91F6-B11B-66D93F7D8D1C}"/>
              </a:ext>
            </a:extLst>
          </p:cNvPr>
          <p:cNvSpPr txBox="1"/>
          <p:nvPr/>
        </p:nvSpPr>
        <p:spPr>
          <a:xfrm>
            <a:off x="2836926" y="1156359"/>
            <a:ext cx="276834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apiVersion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apps/v1</a:t>
            </a:r>
          </a:p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kind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Deployment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metadata: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name: </a:t>
            </a:r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product-recommender</a:t>
            </a:r>
          </a:p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spec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replicas: 3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selector: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matchLabels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app: recommender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template: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metadata: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labels: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app: recommender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spec:</a:t>
            </a: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   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   </a:t>
            </a:r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containers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         …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9C3CD3-F3F7-0C7C-D96F-42A426103D30}"/>
              </a:ext>
            </a:extLst>
          </p:cNvPr>
          <p:cNvSpPr txBox="1"/>
          <p:nvPr/>
        </p:nvSpPr>
        <p:spPr>
          <a:xfrm>
            <a:off x="5817202" y="1156359"/>
            <a:ext cx="48812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containers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- name: recommender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image: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cr.yandex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/&lt;registry-id&gt;/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recommender:latest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ports: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-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containerPort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8080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resources: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requests: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cpu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200m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  memory: 512Mi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livenessProbe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httpGet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  path: /actuator/health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  port: 8080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readinessProbe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httpGet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  path: /ready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  port: 8080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11273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A40E3-716F-D02A-E29D-CC0DFF297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2C57E3-2842-D0EA-948F-AE09FD14394A}"/>
              </a:ext>
            </a:extLst>
          </p:cNvPr>
          <p:cNvSpPr txBox="1"/>
          <p:nvPr/>
        </p:nvSpPr>
        <p:spPr>
          <a:xfrm>
            <a:off x="255638" y="143330"/>
            <a:ext cx="5855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3200" b="1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Deployment </a:t>
            </a:r>
            <a:r>
              <a:rPr lang="ru-RU" sz="3200" b="1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для сервиса</a:t>
            </a:r>
          </a:p>
        </p:txBody>
      </p:sp>
      <p:pic>
        <p:nvPicPr>
          <p:cNvPr id="25602" name="Picture 2" descr="Picture background">
            <a:extLst>
              <a:ext uri="{FF2B5EF4-FFF2-40B4-BE49-F238E27FC236}">
                <a16:creationId xmlns:a16="http://schemas.microsoft.com/office/drawing/2014/main" id="{11D225C5-8A4F-CA8D-DE11-8ACB3D5C9E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"/>
          <a:stretch/>
        </p:blipFill>
        <p:spPr bwMode="auto">
          <a:xfrm>
            <a:off x="1563624" y="2026092"/>
            <a:ext cx="10088880" cy="3486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391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E34D44-D1FA-4529-4A3F-3AD0E2BF5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3F06D8-239E-9FB3-62D2-78C181DB77E3}"/>
              </a:ext>
            </a:extLst>
          </p:cNvPr>
          <p:cNvSpPr txBox="1"/>
          <p:nvPr/>
        </p:nvSpPr>
        <p:spPr>
          <a:xfrm>
            <a:off x="255638" y="143330"/>
            <a:ext cx="80570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3200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 </a:t>
            </a:r>
            <a:r>
              <a:rPr lang="en-GB" sz="3200" i="0" dirty="0" err="1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StatefulSet</a:t>
            </a:r>
            <a:r>
              <a:rPr lang="en-GB" sz="3200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 + PVC </a:t>
            </a:r>
            <a:r>
              <a:rPr lang="ru-RU" sz="3200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для </a:t>
            </a:r>
            <a:r>
              <a:rPr lang="en-GB" sz="3200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PostgreSQL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D4A29E-450D-B20D-54C2-BC0535C19E66}"/>
              </a:ext>
            </a:extLst>
          </p:cNvPr>
          <p:cNvSpPr txBox="1"/>
          <p:nvPr/>
        </p:nvSpPr>
        <p:spPr>
          <a:xfrm>
            <a:off x="2836926" y="1156359"/>
            <a:ext cx="276834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apiVersion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apps/v1</a:t>
            </a:r>
          </a:p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kind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StatefulSet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metadata: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name: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postgres-db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spec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serviceName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"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postgres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"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replicas: 1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selector: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matchLabels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app: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postgres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template: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metadata: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labels: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app: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postgres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spec: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containers: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  …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A036E3-4F00-13FC-1D17-EB0812CE17FA}"/>
              </a:ext>
            </a:extLst>
          </p:cNvPr>
          <p:cNvSpPr txBox="1"/>
          <p:nvPr/>
        </p:nvSpPr>
        <p:spPr>
          <a:xfrm>
            <a:off x="5515450" y="1156359"/>
            <a:ext cx="488127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containers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- name: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postgres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image: postgres:13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volumeMounts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- name: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postgres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-data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mountPath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/var/lib/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postgresql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/data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volumeClaimTemplates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- metadata: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name: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postgres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-data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spec: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accessModes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[ "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ReadWriteOnce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" ]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resources: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requests: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  storage: 10Gi</a:t>
            </a:r>
          </a:p>
        </p:txBody>
      </p:sp>
    </p:spTree>
    <p:extLst>
      <p:ext uri="{BB962C8B-B14F-4D97-AF65-F5344CB8AC3E}">
        <p14:creationId xmlns:p14="http://schemas.microsoft.com/office/powerpoint/2010/main" val="31818927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6B90A-8125-5E87-5515-15139600C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23FCD3-C837-7B16-4E84-90F1CD8E5A7F}"/>
              </a:ext>
            </a:extLst>
          </p:cNvPr>
          <p:cNvSpPr txBox="1"/>
          <p:nvPr/>
        </p:nvSpPr>
        <p:spPr>
          <a:xfrm>
            <a:off x="255638" y="143330"/>
            <a:ext cx="74594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3200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HPA </a:t>
            </a:r>
            <a:r>
              <a:rPr lang="ru-RU" sz="3200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для </a:t>
            </a:r>
            <a:r>
              <a:rPr lang="ru-RU" sz="3200" i="0" dirty="0" err="1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автомасштабирования</a:t>
            </a:r>
            <a:endParaRPr lang="ru-RU" sz="3200" i="0" dirty="0">
              <a:solidFill>
                <a:srgbClr val="F8FAFF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28C972-7156-0C28-CB77-239C8ACBCD17}"/>
              </a:ext>
            </a:extLst>
          </p:cNvPr>
          <p:cNvSpPr txBox="1"/>
          <p:nvPr/>
        </p:nvSpPr>
        <p:spPr>
          <a:xfrm>
            <a:off x="4162806" y="1110639"/>
            <a:ext cx="325907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apiVersion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autoscaling/v2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kind: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HorizontalPodAutoscaler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metadata: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name: recommender-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hpa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spec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scaleTargetRef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apiVersion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apps/v1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kind: Deployment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name: </a:t>
            </a:r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product-recommender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minReplicas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2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maxReplicas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10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metrics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- type: Resource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resource: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name: </a:t>
            </a:r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cpu</a:t>
            </a:r>
            <a:endParaRPr lang="en-GB" dirty="0">
              <a:solidFill>
                <a:srgbClr val="E07A5F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target: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type: Utilization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averageUtilization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60</a:t>
            </a:r>
          </a:p>
        </p:txBody>
      </p:sp>
    </p:spTree>
    <p:extLst>
      <p:ext uri="{BB962C8B-B14F-4D97-AF65-F5344CB8AC3E}">
        <p14:creationId xmlns:p14="http://schemas.microsoft.com/office/powerpoint/2010/main" val="14977156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C1077-51A6-4EF6-DD2F-26578562C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4C42BE-8D74-138B-A559-02D77BDEEFEA}"/>
              </a:ext>
            </a:extLst>
          </p:cNvPr>
          <p:cNvSpPr txBox="1"/>
          <p:nvPr/>
        </p:nvSpPr>
        <p:spPr>
          <a:xfrm>
            <a:off x="255638" y="143330"/>
            <a:ext cx="58314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3200" b="1" i="0" dirty="0">
                <a:solidFill>
                  <a:srgbClr val="F8FAFF"/>
                </a:solidFill>
                <a:effectLst/>
                <a:latin typeface="DeepSeek-CJK-patch"/>
              </a:rPr>
              <a:t>VPA </a:t>
            </a:r>
            <a:r>
              <a:rPr lang="ru-RU" sz="3200" b="1" i="0" dirty="0">
                <a:solidFill>
                  <a:srgbClr val="F8FAFF"/>
                </a:solidFill>
                <a:effectLst/>
                <a:latin typeface="DeepSeek-CJK-patch"/>
              </a:rPr>
              <a:t>для оптимизации ресурсов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BC5374-683F-C47C-484B-29B2F290B223}"/>
              </a:ext>
            </a:extLst>
          </p:cNvPr>
          <p:cNvSpPr txBox="1"/>
          <p:nvPr/>
        </p:nvSpPr>
        <p:spPr>
          <a:xfrm>
            <a:off x="3906774" y="2070759"/>
            <a:ext cx="666369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apiVersion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autoscaling.k8s.io/v1</a:t>
            </a:r>
          </a:p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kind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VerticalPodAutoscaler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metadata: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name: recommender-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vpa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spec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targetRef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apiVersion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"apps/v1"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kind: Deployment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name: product-recommender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updatePolicy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updateMode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"Off"  #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Режим "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Recommend"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для прода (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Off —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тест)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239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A13F4-C5C0-B96C-2F8D-1574DB0A2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DFC4D2-7CE2-3872-EAD6-99F734EA53F2}"/>
              </a:ext>
            </a:extLst>
          </p:cNvPr>
          <p:cNvSpPr txBox="1"/>
          <p:nvPr/>
        </p:nvSpPr>
        <p:spPr>
          <a:xfrm>
            <a:off x="255638" y="143330"/>
            <a:ext cx="9650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Pod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3A70C4-6F26-5C1C-3DF7-6EC296BE63C4}"/>
              </a:ext>
            </a:extLst>
          </p:cNvPr>
          <p:cNvSpPr txBox="1"/>
          <p:nvPr/>
        </p:nvSpPr>
        <p:spPr>
          <a:xfrm>
            <a:off x="255638" y="886936"/>
            <a:ext cx="6096000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Минимальная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deploy-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единица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 в Kubernetes.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Может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содержать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 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один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или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несколько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контейнеров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,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которые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:   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Разделяют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общие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сетевые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пространства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(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один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IP).   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Имеют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общие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тома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(volumes).   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Запускаются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и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останавливаются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вместе</a:t>
            </a:r>
            <a:r>
              <a:rPr lang="en-GB" sz="2500" dirty="0">
                <a:solidFill>
                  <a:schemeClr val="bg1"/>
                </a:solidFill>
                <a:latin typeface="Arial Narrow" panose="020B0606020202030204" pitchFamily="34" charset="0"/>
              </a:rPr>
              <a:t>.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BA5B714-7D16-1656-FEC9-BD1A67221901}"/>
              </a:ext>
            </a:extLst>
          </p:cNvPr>
          <p:cNvSpPr/>
          <p:nvPr/>
        </p:nvSpPr>
        <p:spPr>
          <a:xfrm>
            <a:off x="8891410" y="1925790"/>
            <a:ext cx="2670670" cy="26552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74" name="Группа 73">
            <a:extLst>
              <a:ext uri="{FF2B5EF4-FFF2-40B4-BE49-F238E27FC236}">
                <a16:creationId xmlns:a16="http://schemas.microsoft.com/office/drawing/2014/main" id="{60DFA95B-D6CB-BFD6-5F02-12EE95CD532A}"/>
              </a:ext>
            </a:extLst>
          </p:cNvPr>
          <p:cNvGrpSpPr/>
          <p:nvPr/>
        </p:nvGrpSpPr>
        <p:grpSpPr>
          <a:xfrm>
            <a:off x="9010224" y="2104971"/>
            <a:ext cx="1707597" cy="1068513"/>
            <a:chOff x="9010224" y="2104971"/>
            <a:chExt cx="1707597" cy="1068513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2DB2D420-6738-9338-7E3C-B435E72FD7E0}"/>
                </a:ext>
              </a:extLst>
            </p:cNvPr>
            <p:cNvSpPr/>
            <p:nvPr/>
          </p:nvSpPr>
          <p:spPr>
            <a:xfrm>
              <a:off x="9010224" y="2104971"/>
              <a:ext cx="1707597" cy="1068513"/>
            </a:xfrm>
            <a:prstGeom prst="rect">
              <a:avLst/>
            </a:prstGeom>
            <a:solidFill>
              <a:srgbClr val="E07A5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3EE38C6B-656C-F640-CF90-B1EF18C67DB5}"/>
                </a:ext>
              </a:extLst>
            </p:cNvPr>
            <p:cNvCxnSpPr/>
            <p:nvPr/>
          </p:nvCxnSpPr>
          <p:spPr>
            <a:xfrm>
              <a:off x="9165803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92B665E3-ED5C-4721-88D4-EF36BB8FAD61}"/>
                </a:ext>
              </a:extLst>
            </p:cNvPr>
            <p:cNvCxnSpPr/>
            <p:nvPr/>
          </p:nvCxnSpPr>
          <p:spPr>
            <a:xfrm>
              <a:off x="9306896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E8E95EEB-E51C-691C-1D9D-74F1F76C2424}"/>
                </a:ext>
              </a:extLst>
            </p:cNvPr>
            <p:cNvCxnSpPr/>
            <p:nvPr/>
          </p:nvCxnSpPr>
          <p:spPr>
            <a:xfrm>
              <a:off x="9447988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E6597DBE-6795-2546-5B88-035EAD62B1BF}"/>
                </a:ext>
              </a:extLst>
            </p:cNvPr>
            <p:cNvCxnSpPr/>
            <p:nvPr/>
          </p:nvCxnSpPr>
          <p:spPr>
            <a:xfrm>
              <a:off x="9589081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CD879D35-187C-EFED-629F-93E384A41A46}"/>
                </a:ext>
              </a:extLst>
            </p:cNvPr>
            <p:cNvCxnSpPr/>
            <p:nvPr/>
          </p:nvCxnSpPr>
          <p:spPr>
            <a:xfrm>
              <a:off x="9730173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3F3FF418-4138-EC14-EFBB-33E18EEBEC29}"/>
                </a:ext>
              </a:extLst>
            </p:cNvPr>
            <p:cNvCxnSpPr/>
            <p:nvPr/>
          </p:nvCxnSpPr>
          <p:spPr>
            <a:xfrm>
              <a:off x="9871266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Прямая соединительная линия 20">
              <a:extLst>
                <a:ext uri="{FF2B5EF4-FFF2-40B4-BE49-F238E27FC236}">
                  <a16:creationId xmlns:a16="http://schemas.microsoft.com/office/drawing/2014/main" id="{AD40DCEF-70CA-138D-FD1C-6EFEFB81A654}"/>
                </a:ext>
              </a:extLst>
            </p:cNvPr>
            <p:cNvCxnSpPr/>
            <p:nvPr/>
          </p:nvCxnSpPr>
          <p:spPr>
            <a:xfrm>
              <a:off x="10012358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444A03E0-B807-81A2-C116-772B8F09E083}"/>
                </a:ext>
              </a:extLst>
            </p:cNvPr>
            <p:cNvCxnSpPr/>
            <p:nvPr/>
          </p:nvCxnSpPr>
          <p:spPr>
            <a:xfrm>
              <a:off x="10153451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03C37D81-DC95-B9A9-7455-2269C308F2D7}"/>
                </a:ext>
              </a:extLst>
            </p:cNvPr>
            <p:cNvCxnSpPr/>
            <p:nvPr/>
          </p:nvCxnSpPr>
          <p:spPr>
            <a:xfrm>
              <a:off x="10294543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012BE4D2-5F71-F742-9D12-357A1A45A0E8}"/>
                </a:ext>
              </a:extLst>
            </p:cNvPr>
            <p:cNvCxnSpPr/>
            <p:nvPr/>
          </p:nvCxnSpPr>
          <p:spPr>
            <a:xfrm>
              <a:off x="10435636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49469A95-76A5-129D-DEC5-2B0E9CB77231}"/>
                </a:ext>
              </a:extLst>
            </p:cNvPr>
            <p:cNvCxnSpPr/>
            <p:nvPr/>
          </p:nvCxnSpPr>
          <p:spPr>
            <a:xfrm>
              <a:off x="10576728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D4395DD-E052-0A05-430F-117FD1123186}"/>
              </a:ext>
            </a:extLst>
          </p:cNvPr>
          <p:cNvSpPr txBox="1"/>
          <p:nvPr/>
        </p:nvSpPr>
        <p:spPr>
          <a:xfrm>
            <a:off x="8711932" y="1466868"/>
            <a:ext cx="65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Pod</a:t>
            </a:r>
            <a:endParaRPr lang="en-GB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CC4E7B5-7FD5-1551-B8D4-A8A8C31E1572}"/>
              </a:ext>
            </a:extLst>
          </p:cNvPr>
          <p:cNvSpPr txBox="1"/>
          <p:nvPr/>
        </p:nvSpPr>
        <p:spPr>
          <a:xfrm>
            <a:off x="6814526" y="2992376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07A5F"/>
                </a:solidFill>
                <a:latin typeface="Arial Black" panose="020B0A04020102020204" pitchFamily="34" charset="0"/>
              </a:rPr>
              <a:t>Container</a:t>
            </a:r>
            <a:endParaRPr lang="en-GB" dirty="0">
              <a:solidFill>
                <a:srgbClr val="E07A5F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51" name="Прямая со стрелкой 50">
            <a:extLst>
              <a:ext uri="{FF2B5EF4-FFF2-40B4-BE49-F238E27FC236}">
                <a16:creationId xmlns:a16="http://schemas.microsoft.com/office/drawing/2014/main" id="{7660B770-E682-186B-94EF-C338C0889BEE}"/>
              </a:ext>
            </a:extLst>
          </p:cNvPr>
          <p:cNvCxnSpPr>
            <a:cxnSpLocks/>
            <a:stCxn id="49" idx="3"/>
          </p:cNvCxnSpPr>
          <p:nvPr/>
        </p:nvCxnSpPr>
        <p:spPr>
          <a:xfrm flipV="1">
            <a:off x="8230298" y="2484120"/>
            <a:ext cx="727714" cy="692922"/>
          </a:xfrm>
          <a:prstGeom prst="straightConnector1">
            <a:avLst/>
          </a:prstGeom>
          <a:ln w="28575">
            <a:solidFill>
              <a:srgbClr val="E07A5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Прямая со стрелкой 52">
            <a:extLst>
              <a:ext uri="{FF2B5EF4-FFF2-40B4-BE49-F238E27FC236}">
                <a16:creationId xmlns:a16="http://schemas.microsoft.com/office/drawing/2014/main" id="{AF8481E8-3C7D-BA1B-0533-BD984A6E1621}"/>
              </a:ext>
            </a:extLst>
          </p:cNvPr>
          <p:cNvCxnSpPr>
            <a:cxnSpLocks/>
          </p:cNvCxnSpPr>
          <p:nvPr/>
        </p:nvCxnSpPr>
        <p:spPr>
          <a:xfrm>
            <a:off x="8230298" y="3312160"/>
            <a:ext cx="727714" cy="462280"/>
          </a:xfrm>
          <a:prstGeom prst="straightConnector1">
            <a:avLst/>
          </a:prstGeom>
          <a:ln w="28575">
            <a:solidFill>
              <a:srgbClr val="E07A5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3047A582-C885-6522-7351-75CCE52B6065}"/>
              </a:ext>
            </a:extLst>
          </p:cNvPr>
          <p:cNvSpPr/>
          <p:nvPr/>
        </p:nvSpPr>
        <p:spPr>
          <a:xfrm>
            <a:off x="11079143" y="2104971"/>
            <a:ext cx="377114" cy="231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dirty="0"/>
              <a:t>VOLUME</a:t>
            </a:r>
            <a:endParaRPr lang="en-GB" dirty="0"/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EBC556F2-1D42-892B-FED7-74E36A418A6D}"/>
              </a:ext>
            </a:extLst>
          </p:cNvPr>
          <p:cNvSpPr/>
          <p:nvPr/>
        </p:nvSpPr>
        <p:spPr>
          <a:xfrm>
            <a:off x="8230298" y="5758542"/>
            <a:ext cx="1879461" cy="2173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dirty="0"/>
              <a:t>PROBES</a:t>
            </a:r>
            <a:endParaRPr lang="en-GB" dirty="0"/>
          </a:p>
        </p:txBody>
      </p:sp>
      <p:cxnSp>
        <p:nvCxnSpPr>
          <p:cNvPr id="62" name="Прямая со стрелкой 61">
            <a:extLst>
              <a:ext uri="{FF2B5EF4-FFF2-40B4-BE49-F238E27FC236}">
                <a16:creationId xmlns:a16="http://schemas.microsoft.com/office/drawing/2014/main" id="{D644B332-82A8-74CA-03EB-0B2D3E2FD3C7}"/>
              </a:ext>
            </a:extLst>
          </p:cNvPr>
          <p:cNvCxnSpPr>
            <a:stCxn id="11" idx="3"/>
          </p:cNvCxnSpPr>
          <p:nvPr/>
        </p:nvCxnSpPr>
        <p:spPr>
          <a:xfrm flipV="1">
            <a:off x="10717821" y="2639227"/>
            <a:ext cx="34133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 стрелкой 62">
            <a:extLst>
              <a:ext uri="{FF2B5EF4-FFF2-40B4-BE49-F238E27FC236}">
                <a16:creationId xmlns:a16="http://schemas.microsoft.com/office/drawing/2014/main" id="{EB731468-1448-E1D3-D277-130B5A2D8771}"/>
              </a:ext>
            </a:extLst>
          </p:cNvPr>
          <p:cNvCxnSpPr/>
          <p:nvPr/>
        </p:nvCxnSpPr>
        <p:spPr>
          <a:xfrm flipV="1">
            <a:off x="10702728" y="3877262"/>
            <a:ext cx="34133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F3FC2BFC-D9CD-D980-1F52-873FEDBC6E23}"/>
              </a:ext>
            </a:extLst>
          </p:cNvPr>
          <p:cNvCxnSpPr>
            <a:cxnSpLocks/>
          </p:cNvCxnSpPr>
          <p:nvPr/>
        </p:nvCxnSpPr>
        <p:spPr>
          <a:xfrm flipH="1">
            <a:off x="10724694" y="3736340"/>
            <a:ext cx="3672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Прямая со стрелкой 66">
            <a:extLst>
              <a:ext uri="{FF2B5EF4-FFF2-40B4-BE49-F238E27FC236}">
                <a16:creationId xmlns:a16="http://schemas.microsoft.com/office/drawing/2014/main" id="{5CE637E1-98C8-36E6-C8CB-304B9D541DD7}"/>
              </a:ext>
            </a:extLst>
          </p:cNvPr>
          <p:cNvCxnSpPr>
            <a:cxnSpLocks/>
          </p:cNvCxnSpPr>
          <p:nvPr/>
        </p:nvCxnSpPr>
        <p:spPr>
          <a:xfrm flipH="1">
            <a:off x="10719867" y="2809039"/>
            <a:ext cx="3672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Улыбающееся лицо 67">
            <a:extLst>
              <a:ext uri="{FF2B5EF4-FFF2-40B4-BE49-F238E27FC236}">
                <a16:creationId xmlns:a16="http://schemas.microsoft.com/office/drawing/2014/main" id="{2BF84C1C-0A25-BE1F-A76A-75DABA2CBD3B}"/>
              </a:ext>
            </a:extLst>
          </p:cNvPr>
          <p:cNvSpPr/>
          <p:nvPr/>
        </p:nvSpPr>
        <p:spPr>
          <a:xfrm>
            <a:off x="8018660" y="4929181"/>
            <a:ext cx="987646" cy="899160"/>
          </a:xfrm>
          <a:prstGeom prst="smileyFac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Улыбающееся лицо 68">
            <a:extLst>
              <a:ext uri="{FF2B5EF4-FFF2-40B4-BE49-F238E27FC236}">
                <a16:creationId xmlns:a16="http://schemas.microsoft.com/office/drawing/2014/main" id="{3AC7E359-2D3D-3DE9-3409-8469137105A9}"/>
              </a:ext>
            </a:extLst>
          </p:cNvPr>
          <p:cNvSpPr/>
          <p:nvPr/>
        </p:nvSpPr>
        <p:spPr>
          <a:xfrm>
            <a:off x="9392013" y="4929181"/>
            <a:ext cx="987646" cy="899160"/>
          </a:xfrm>
          <a:prstGeom prst="smileyFac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62CB7B0-B9EB-6380-57DA-288AEDC0670C}"/>
              </a:ext>
            </a:extLst>
          </p:cNvPr>
          <p:cNvSpPr txBox="1"/>
          <p:nvPr/>
        </p:nvSpPr>
        <p:spPr>
          <a:xfrm>
            <a:off x="6974284" y="5092424"/>
            <a:ext cx="9876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liveness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AAD4CE3-8BA6-9A44-F487-D910BCB50245}"/>
              </a:ext>
            </a:extLst>
          </p:cNvPr>
          <p:cNvSpPr txBox="1"/>
          <p:nvPr/>
        </p:nvSpPr>
        <p:spPr>
          <a:xfrm>
            <a:off x="10576728" y="5100155"/>
            <a:ext cx="1130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readiness</a:t>
            </a:r>
          </a:p>
        </p:txBody>
      </p:sp>
      <p:grpSp>
        <p:nvGrpSpPr>
          <p:cNvPr id="75" name="Группа 74">
            <a:extLst>
              <a:ext uri="{FF2B5EF4-FFF2-40B4-BE49-F238E27FC236}">
                <a16:creationId xmlns:a16="http://schemas.microsoft.com/office/drawing/2014/main" id="{CFC8E2D1-5115-6069-B166-67839FE62974}"/>
              </a:ext>
            </a:extLst>
          </p:cNvPr>
          <p:cNvGrpSpPr/>
          <p:nvPr/>
        </p:nvGrpSpPr>
        <p:grpSpPr>
          <a:xfrm>
            <a:off x="9017467" y="3282470"/>
            <a:ext cx="1707597" cy="1068513"/>
            <a:chOff x="9010224" y="2104971"/>
            <a:chExt cx="1707597" cy="1068513"/>
          </a:xfrm>
        </p:grpSpPr>
        <p:sp>
          <p:nvSpPr>
            <p:cNvPr id="76" name="Прямоугольник 75">
              <a:extLst>
                <a:ext uri="{FF2B5EF4-FFF2-40B4-BE49-F238E27FC236}">
                  <a16:creationId xmlns:a16="http://schemas.microsoft.com/office/drawing/2014/main" id="{AC71BA77-BE56-6083-9872-0BD709AA7ADB}"/>
                </a:ext>
              </a:extLst>
            </p:cNvPr>
            <p:cNvSpPr/>
            <p:nvPr/>
          </p:nvSpPr>
          <p:spPr>
            <a:xfrm>
              <a:off x="9010224" y="2104971"/>
              <a:ext cx="1707597" cy="1068513"/>
            </a:xfrm>
            <a:prstGeom prst="rect">
              <a:avLst/>
            </a:prstGeom>
            <a:solidFill>
              <a:srgbClr val="E07A5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77" name="Прямая соединительная линия 76">
              <a:extLst>
                <a:ext uri="{FF2B5EF4-FFF2-40B4-BE49-F238E27FC236}">
                  <a16:creationId xmlns:a16="http://schemas.microsoft.com/office/drawing/2014/main" id="{AC970D9B-A95B-8ECD-0B74-A90CD3E59A89}"/>
                </a:ext>
              </a:extLst>
            </p:cNvPr>
            <p:cNvCxnSpPr/>
            <p:nvPr/>
          </p:nvCxnSpPr>
          <p:spPr>
            <a:xfrm>
              <a:off x="9165803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Прямая соединительная линия 77">
              <a:extLst>
                <a:ext uri="{FF2B5EF4-FFF2-40B4-BE49-F238E27FC236}">
                  <a16:creationId xmlns:a16="http://schemas.microsoft.com/office/drawing/2014/main" id="{2C9C3E81-7AFA-8610-3581-8588FA7198DF}"/>
                </a:ext>
              </a:extLst>
            </p:cNvPr>
            <p:cNvCxnSpPr/>
            <p:nvPr/>
          </p:nvCxnSpPr>
          <p:spPr>
            <a:xfrm>
              <a:off x="9306896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Прямая соединительная линия 78">
              <a:extLst>
                <a:ext uri="{FF2B5EF4-FFF2-40B4-BE49-F238E27FC236}">
                  <a16:creationId xmlns:a16="http://schemas.microsoft.com/office/drawing/2014/main" id="{C65C92D6-7CA9-3BEC-EAAD-52B21CBC188C}"/>
                </a:ext>
              </a:extLst>
            </p:cNvPr>
            <p:cNvCxnSpPr/>
            <p:nvPr/>
          </p:nvCxnSpPr>
          <p:spPr>
            <a:xfrm>
              <a:off x="9447988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Прямая соединительная линия 79">
              <a:extLst>
                <a:ext uri="{FF2B5EF4-FFF2-40B4-BE49-F238E27FC236}">
                  <a16:creationId xmlns:a16="http://schemas.microsoft.com/office/drawing/2014/main" id="{BA2FBA2B-D7DD-F831-871B-F2C67085DBD0}"/>
                </a:ext>
              </a:extLst>
            </p:cNvPr>
            <p:cNvCxnSpPr/>
            <p:nvPr/>
          </p:nvCxnSpPr>
          <p:spPr>
            <a:xfrm>
              <a:off x="9589081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Прямая соединительная линия 80">
              <a:extLst>
                <a:ext uri="{FF2B5EF4-FFF2-40B4-BE49-F238E27FC236}">
                  <a16:creationId xmlns:a16="http://schemas.microsoft.com/office/drawing/2014/main" id="{DB8B05BD-C707-2A53-7D29-5055B50572B3}"/>
                </a:ext>
              </a:extLst>
            </p:cNvPr>
            <p:cNvCxnSpPr/>
            <p:nvPr/>
          </p:nvCxnSpPr>
          <p:spPr>
            <a:xfrm>
              <a:off x="9730173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Прямая соединительная линия 81">
              <a:extLst>
                <a:ext uri="{FF2B5EF4-FFF2-40B4-BE49-F238E27FC236}">
                  <a16:creationId xmlns:a16="http://schemas.microsoft.com/office/drawing/2014/main" id="{656FE652-A9BE-4530-CF9F-97293C4DD1D9}"/>
                </a:ext>
              </a:extLst>
            </p:cNvPr>
            <p:cNvCxnSpPr/>
            <p:nvPr/>
          </p:nvCxnSpPr>
          <p:spPr>
            <a:xfrm>
              <a:off x="9871266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Прямая соединительная линия 82">
              <a:extLst>
                <a:ext uri="{FF2B5EF4-FFF2-40B4-BE49-F238E27FC236}">
                  <a16:creationId xmlns:a16="http://schemas.microsoft.com/office/drawing/2014/main" id="{B6563D98-2D53-BCB6-462C-38EC301B42F1}"/>
                </a:ext>
              </a:extLst>
            </p:cNvPr>
            <p:cNvCxnSpPr/>
            <p:nvPr/>
          </p:nvCxnSpPr>
          <p:spPr>
            <a:xfrm>
              <a:off x="10012358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Прямая соединительная линия 83">
              <a:extLst>
                <a:ext uri="{FF2B5EF4-FFF2-40B4-BE49-F238E27FC236}">
                  <a16:creationId xmlns:a16="http://schemas.microsoft.com/office/drawing/2014/main" id="{98794362-A963-3115-69AC-2E3392A70067}"/>
                </a:ext>
              </a:extLst>
            </p:cNvPr>
            <p:cNvCxnSpPr/>
            <p:nvPr/>
          </p:nvCxnSpPr>
          <p:spPr>
            <a:xfrm>
              <a:off x="10153451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Прямая соединительная линия 84">
              <a:extLst>
                <a:ext uri="{FF2B5EF4-FFF2-40B4-BE49-F238E27FC236}">
                  <a16:creationId xmlns:a16="http://schemas.microsoft.com/office/drawing/2014/main" id="{3CDCA1AB-8CEA-0391-549C-8A5558021266}"/>
                </a:ext>
              </a:extLst>
            </p:cNvPr>
            <p:cNvCxnSpPr/>
            <p:nvPr/>
          </p:nvCxnSpPr>
          <p:spPr>
            <a:xfrm>
              <a:off x="10294543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Прямая соединительная линия 85">
              <a:extLst>
                <a:ext uri="{FF2B5EF4-FFF2-40B4-BE49-F238E27FC236}">
                  <a16:creationId xmlns:a16="http://schemas.microsoft.com/office/drawing/2014/main" id="{0B6F1AE5-C08D-380D-EE62-3AFDF8CDD2CC}"/>
                </a:ext>
              </a:extLst>
            </p:cNvPr>
            <p:cNvCxnSpPr/>
            <p:nvPr/>
          </p:nvCxnSpPr>
          <p:spPr>
            <a:xfrm>
              <a:off x="10435636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Прямая соединительная линия 86">
              <a:extLst>
                <a:ext uri="{FF2B5EF4-FFF2-40B4-BE49-F238E27FC236}">
                  <a16:creationId xmlns:a16="http://schemas.microsoft.com/office/drawing/2014/main" id="{20507B3C-8425-4077-0C43-ED2D54E7ACEA}"/>
                </a:ext>
              </a:extLst>
            </p:cNvPr>
            <p:cNvCxnSpPr/>
            <p:nvPr/>
          </p:nvCxnSpPr>
          <p:spPr>
            <a:xfrm>
              <a:off x="10576728" y="2104971"/>
              <a:ext cx="0" cy="1068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31024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B8113-D5C8-4C1E-BC1E-8F2FEE427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5A301B-DF21-980A-7FBA-57662987B940}"/>
              </a:ext>
            </a:extLst>
          </p:cNvPr>
          <p:cNvSpPr txBox="1"/>
          <p:nvPr/>
        </p:nvSpPr>
        <p:spPr>
          <a:xfrm>
            <a:off x="255638" y="143330"/>
            <a:ext cx="59728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ru-RU" sz="3200" b="1" i="0" dirty="0">
                <a:solidFill>
                  <a:srgbClr val="F8FAFF"/>
                </a:solidFill>
                <a:effectLst/>
                <a:latin typeface="DeepSeek-CJK-patch"/>
              </a:rPr>
              <a:t>Service для доступа к </a:t>
            </a:r>
            <a:r>
              <a:rPr lang="ru-RU" sz="3200" b="1" i="0" dirty="0" err="1">
                <a:solidFill>
                  <a:srgbClr val="F8FAFF"/>
                </a:solidFill>
                <a:effectLst/>
                <a:latin typeface="DeepSeek-CJK-patch"/>
              </a:rPr>
              <a:t>PostgreSQL</a:t>
            </a:r>
            <a:endParaRPr lang="ru-RU" sz="3200" b="1" i="0" dirty="0">
              <a:solidFill>
                <a:srgbClr val="F8FAFF"/>
              </a:solidFill>
              <a:effectLst/>
              <a:latin typeface="DeepSeek-CJK-patch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856DA1-0268-EC25-0816-0D82316ED612}"/>
              </a:ext>
            </a:extLst>
          </p:cNvPr>
          <p:cNvSpPr txBox="1"/>
          <p:nvPr/>
        </p:nvSpPr>
        <p:spPr>
          <a:xfrm>
            <a:off x="4656582" y="2070759"/>
            <a:ext cx="19636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apiVersion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v1</a:t>
            </a:r>
          </a:p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kind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Service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metadata: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name: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postgres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rgbClr val="E07A5F"/>
                </a:solidFill>
                <a:latin typeface="Arial Narrow" panose="020B0606020202030204" pitchFamily="34" charset="0"/>
              </a:rPr>
              <a:t>spec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selector: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app: </a:t>
            </a:r>
            <a:r>
              <a:rPr lang="en-GB" dirty="0" err="1">
                <a:solidFill>
                  <a:srgbClr val="E07A5F"/>
                </a:solidFill>
                <a:latin typeface="Arial Narrow" panose="020B0606020202030204" pitchFamily="34" charset="0"/>
              </a:rPr>
              <a:t>postgres</a:t>
            </a:r>
            <a:endParaRPr lang="en-GB" dirty="0">
              <a:solidFill>
                <a:srgbClr val="E07A5F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ports: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- port: 5432</a:t>
            </a:r>
          </a:p>
        </p:txBody>
      </p:sp>
    </p:spTree>
    <p:extLst>
      <p:ext uri="{BB962C8B-B14F-4D97-AF65-F5344CB8AC3E}">
        <p14:creationId xmlns:p14="http://schemas.microsoft.com/office/powerpoint/2010/main" val="24366454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3A418-10D0-393F-F28E-EDC2C7E68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FE2EB9-EA61-F1A3-1617-0B741E2C8FC4}"/>
              </a:ext>
            </a:extLst>
          </p:cNvPr>
          <p:cNvSpPr txBox="1"/>
          <p:nvPr/>
        </p:nvSpPr>
        <p:spPr>
          <a:xfrm>
            <a:off x="255638" y="143330"/>
            <a:ext cx="4730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ru-RU" sz="3200" b="1" i="0" dirty="0" err="1">
                <a:solidFill>
                  <a:srgbClr val="F8FAFF"/>
                </a:solidFill>
                <a:effectLst/>
                <a:latin typeface="DeepSeek-CJK-patch"/>
              </a:rPr>
              <a:t>Дашборды</a:t>
            </a:r>
            <a:r>
              <a:rPr lang="en-US" sz="3200" b="1" i="0" dirty="0">
                <a:solidFill>
                  <a:srgbClr val="F8FAFF"/>
                </a:solidFill>
                <a:effectLst/>
                <a:latin typeface="DeepSeek-CJK-patch"/>
              </a:rPr>
              <a:t>. </a:t>
            </a:r>
            <a:r>
              <a:rPr lang="ru-RU" sz="3200" b="1" i="0" dirty="0">
                <a:solidFill>
                  <a:srgbClr val="F8FAFF"/>
                </a:solidFill>
                <a:effectLst/>
                <a:latin typeface="DeepSeek-CJK-patch"/>
              </a:rPr>
              <a:t>Стандартный</a:t>
            </a:r>
          </a:p>
        </p:txBody>
      </p:sp>
      <p:pic>
        <p:nvPicPr>
          <p:cNvPr id="19458" name="Picture 2" descr="Picture background">
            <a:extLst>
              <a:ext uri="{FF2B5EF4-FFF2-40B4-BE49-F238E27FC236}">
                <a16:creationId xmlns:a16="http://schemas.microsoft.com/office/drawing/2014/main" id="{6228F74F-9A51-457E-54A0-6D6906F62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408" y="832604"/>
            <a:ext cx="9527604" cy="5403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81529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79FAB-07C4-0B70-49A1-6DD41327E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AF5932-8BA9-68AD-E3ED-D0926B8C784B}"/>
              </a:ext>
            </a:extLst>
          </p:cNvPr>
          <p:cNvSpPr txBox="1"/>
          <p:nvPr/>
        </p:nvSpPr>
        <p:spPr>
          <a:xfrm>
            <a:off x="255638" y="143330"/>
            <a:ext cx="40062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ru-RU" sz="3200" i="0" dirty="0" err="1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Дашборды</a:t>
            </a:r>
            <a:r>
              <a:rPr lang="en-US" sz="3200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. Lens</a:t>
            </a:r>
            <a:endParaRPr lang="ru-RU" sz="3200" i="0" dirty="0">
              <a:solidFill>
                <a:srgbClr val="F8FAFF"/>
              </a:solidFill>
              <a:effectLst/>
              <a:latin typeface="Arial Black" panose="020B0A04020102020204" pitchFamily="34" charset="0"/>
            </a:endParaRPr>
          </a:p>
        </p:txBody>
      </p:sp>
      <p:pic>
        <p:nvPicPr>
          <p:cNvPr id="23554" name="Picture 2" descr="Picture background">
            <a:extLst>
              <a:ext uri="{FF2B5EF4-FFF2-40B4-BE49-F238E27FC236}">
                <a16:creationId xmlns:a16="http://schemas.microsoft.com/office/drawing/2014/main" id="{68B8D99E-9957-0E2A-E107-D9093AB901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4" r="4108"/>
          <a:stretch/>
        </p:blipFill>
        <p:spPr bwMode="auto">
          <a:xfrm>
            <a:off x="2316846" y="859536"/>
            <a:ext cx="9131442" cy="5580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04050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20524-0497-0950-FDBA-48DD1EB8B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92EC1A-C90F-DA15-B190-755C21195F2E}"/>
              </a:ext>
            </a:extLst>
          </p:cNvPr>
          <p:cNvSpPr txBox="1"/>
          <p:nvPr/>
        </p:nvSpPr>
        <p:spPr>
          <a:xfrm>
            <a:off x="255638" y="143330"/>
            <a:ext cx="52838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ru-RU" sz="3200" i="0" dirty="0" err="1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Дашборды</a:t>
            </a:r>
            <a:r>
              <a:rPr lang="en-US" sz="3200" i="0" dirty="0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. </a:t>
            </a:r>
            <a:r>
              <a:rPr lang="en-US" sz="3200" dirty="0">
                <a:solidFill>
                  <a:srgbClr val="F8FAFF"/>
                </a:solidFill>
                <a:latin typeface="Arial Black" panose="020B0A04020102020204" pitchFamily="34" charset="0"/>
              </a:rPr>
              <a:t>Open Shift</a:t>
            </a:r>
            <a:endParaRPr lang="ru-RU" sz="3200" i="0" dirty="0">
              <a:solidFill>
                <a:srgbClr val="F8FAFF"/>
              </a:solidFill>
              <a:effectLst/>
              <a:latin typeface="Arial Black" panose="020B0A04020102020204" pitchFamily="34" charset="0"/>
            </a:endParaRPr>
          </a:p>
        </p:txBody>
      </p:sp>
      <p:pic>
        <p:nvPicPr>
          <p:cNvPr id="22530" name="Picture 2" descr="Picture background">
            <a:extLst>
              <a:ext uri="{FF2B5EF4-FFF2-40B4-BE49-F238E27FC236}">
                <a16:creationId xmlns:a16="http://schemas.microsoft.com/office/drawing/2014/main" id="{E6BC4634-7DFD-D16D-56F9-EB5E28FB2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120" y="931736"/>
            <a:ext cx="9753600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80098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DC1252-A5FF-6875-071F-C299A5110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5682B3-F3D6-664C-1E47-583F6C5C7731}"/>
              </a:ext>
            </a:extLst>
          </p:cNvPr>
          <p:cNvSpPr txBox="1"/>
          <p:nvPr/>
        </p:nvSpPr>
        <p:spPr>
          <a:xfrm>
            <a:off x="255638" y="143330"/>
            <a:ext cx="19309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 i="0" dirty="0" err="1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Kubectl</a:t>
            </a:r>
            <a:endParaRPr lang="ru-RU" sz="3200" i="0" dirty="0">
              <a:solidFill>
                <a:srgbClr val="F8FAFF"/>
              </a:solidFill>
              <a:effectLst/>
              <a:latin typeface="Arial Black" panose="020B0A04020102020204" pitchFamily="34" charset="0"/>
            </a:endParaRPr>
          </a:p>
        </p:txBody>
      </p:sp>
      <p:pic>
        <p:nvPicPr>
          <p:cNvPr id="24578" name="Picture 2" descr="Picture background">
            <a:extLst>
              <a:ext uri="{FF2B5EF4-FFF2-40B4-BE49-F238E27FC236}">
                <a16:creationId xmlns:a16="http://schemas.microsoft.com/office/drawing/2014/main" id="{E248B2A4-166E-8ED1-2210-21BA208E7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191" y="1037770"/>
            <a:ext cx="9363075" cy="567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072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BB1D9B-ABC2-6AD0-30DF-4B0DE8FB4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C03090-CBBB-9DE6-D6AE-B8D2DC57B7BD}"/>
              </a:ext>
            </a:extLst>
          </p:cNvPr>
          <p:cNvSpPr txBox="1"/>
          <p:nvPr/>
        </p:nvSpPr>
        <p:spPr>
          <a:xfrm>
            <a:off x="255638" y="143330"/>
            <a:ext cx="19309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 i="0" dirty="0" err="1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Kubectl</a:t>
            </a:r>
            <a:endParaRPr lang="ru-RU" sz="3200" i="0" dirty="0">
              <a:solidFill>
                <a:srgbClr val="F8FAFF"/>
              </a:solidFill>
              <a:effectLst/>
              <a:latin typeface="Arial Black" panose="020B0A04020102020204" pitchFamily="34" charset="0"/>
            </a:endParaRPr>
          </a:p>
        </p:txBody>
      </p:sp>
      <p:pic>
        <p:nvPicPr>
          <p:cNvPr id="26626" name="Picture 2" descr="Picture background">
            <a:extLst>
              <a:ext uri="{FF2B5EF4-FFF2-40B4-BE49-F238E27FC236}">
                <a16:creationId xmlns:a16="http://schemas.microsoft.com/office/drawing/2014/main" id="{EAF43F62-955A-E86E-2FC5-84EEDC6A0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443" y="1049846"/>
            <a:ext cx="9072181" cy="5238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8725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963EB-4C02-0E2B-648B-B69E0B233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F8661A-650A-9B8D-B13F-1F1BC3168339}"/>
              </a:ext>
            </a:extLst>
          </p:cNvPr>
          <p:cNvSpPr txBox="1"/>
          <p:nvPr/>
        </p:nvSpPr>
        <p:spPr>
          <a:xfrm>
            <a:off x="255638" y="143330"/>
            <a:ext cx="19309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 i="0" dirty="0" err="1">
                <a:solidFill>
                  <a:srgbClr val="F8FAFF"/>
                </a:solidFill>
                <a:effectLst/>
                <a:latin typeface="Arial Black" panose="020B0A04020102020204" pitchFamily="34" charset="0"/>
              </a:rPr>
              <a:t>Kubectl</a:t>
            </a:r>
            <a:endParaRPr lang="ru-RU" sz="3200" i="0" dirty="0">
              <a:solidFill>
                <a:srgbClr val="F8FAFF"/>
              </a:solidFill>
              <a:effectLst/>
              <a:latin typeface="Arial Black" panose="020B0A04020102020204" pitchFamily="34" charset="0"/>
            </a:endParaRPr>
          </a:p>
        </p:txBody>
      </p:sp>
      <p:pic>
        <p:nvPicPr>
          <p:cNvPr id="27650" name="Picture 2" descr="Picture background">
            <a:extLst>
              <a:ext uri="{FF2B5EF4-FFF2-40B4-BE49-F238E27FC236}">
                <a16:creationId xmlns:a16="http://schemas.microsoft.com/office/drawing/2014/main" id="{D02E8B15-0F74-1774-1E95-304DA0BAF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38" y="981646"/>
            <a:ext cx="9787405" cy="2242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652" name="Picture 4" descr="Picture background">
            <a:extLst>
              <a:ext uri="{FF2B5EF4-FFF2-40B4-BE49-F238E27FC236}">
                <a16:creationId xmlns:a16="http://schemas.microsoft.com/office/drawing/2014/main" id="{92FAC184-5BA2-5B61-A576-175ABF1A2D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07"/>
          <a:stretch/>
        </p:blipFill>
        <p:spPr bwMode="auto">
          <a:xfrm>
            <a:off x="255638" y="3329940"/>
            <a:ext cx="9885058" cy="3049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18951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E97096-7D42-A63E-769E-B8B999FD363B}"/>
              </a:ext>
            </a:extLst>
          </p:cNvPr>
          <p:cNvSpPr txBox="1"/>
          <p:nvPr/>
        </p:nvSpPr>
        <p:spPr>
          <a:xfrm>
            <a:off x="255638" y="143330"/>
            <a:ext cx="9650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Pod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1EE6A0-1276-1EDF-53F5-F13EB18EBBC1}"/>
              </a:ext>
            </a:extLst>
          </p:cNvPr>
          <p:cNvSpPr txBox="1"/>
          <p:nvPr/>
        </p:nvSpPr>
        <p:spPr>
          <a:xfrm>
            <a:off x="255640" y="805360"/>
            <a:ext cx="319983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apiVersion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v1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kind: Pod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metadata: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name: web-app-with-logger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labels: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app: frontend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env: production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spec: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nodeSelector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disktype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ssd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#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Общие тома для контейнеров</a:t>
            </a: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volumes: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- name: shared-logs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emptyDir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{}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- 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name: config-volume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configMap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name: nginx-config</a:t>
            </a:r>
            <a:endParaRPr lang="ru-RU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BC2738-72F0-1DEF-5F2D-58C374BC6167}"/>
              </a:ext>
            </a:extLst>
          </p:cNvPr>
          <p:cNvSpPr txBox="1"/>
          <p:nvPr/>
        </p:nvSpPr>
        <p:spPr>
          <a:xfrm>
            <a:off x="3361909" y="805359"/>
            <a:ext cx="237743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# Контейнеры</a:t>
            </a: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  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containers: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#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Основной контейнер (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Nginx)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- name: nginx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image: nginx:1.25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ports: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-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containerPort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80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name: http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protocol: TCP</a:t>
            </a:r>
          </a:p>
          <a:p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#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Ресурсы и лимиты</a:t>
            </a: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resources: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requests: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cpu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"100m"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memory: "128Mi"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limits: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memory: "256Mi"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7C0B98-FE24-F814-4CC7-444630F05329}"/>
              </a:ext>
            </a:extLst>
          </p:cNvPr>
          <p:cNvSpPr txBox="1"/>
          <p:nvPr/>
        </p:nvSpPr>
        <p:spPr>
          <a:xfrm>
            <a:off x="5832909" y="802196"/>
            <a:ext cx="301270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# Probes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livenessProbe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httpGet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path: /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healthz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port: 80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initialDelaySeconds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15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periodSeconds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10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readinessProbe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httpGet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path: /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port: 80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initialDelaySeconds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5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periodSeconds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5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#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Подключаем тома</a:t>
            </a: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volumeMounts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- name: shared-logs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mountPath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/var/log/nginx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- name: config-volume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mountPath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/etc/nginx/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conf.d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E1B984-0CB2-B03F-AC22-037838A2F0D5}"/>
              </a:ext>
            </a:extLst>
          </p:cNvPr>
          <p:cNvSpPr txBox="1"/>
          <p:nvPr/>
        </p:nvSpPr>
        <p:spPr>
          <a:xfrm>
            <a:off x="9032739" y="889843"/>
            <a:ext cx="25146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# Sidecar-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контейнер (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Log Collector)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- name: log-collector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image: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busybox:latest</a:t>
            </a:r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command: ["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sh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", "-c", "tail -f /logs/access.log"]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volumeMounts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- name: shared-logs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mountPath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/logs</a:t>
            </a:r>
          </a:p>
          <a:p>
            <a:endParaRPr lang="en-GB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# 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Ресурсы для 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sidecar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resources: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requests: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</a:t>
            </a:r>
            <a:r>
              <a:rPr lang="en-GB" dirty="0" err="1">
                <a:solidFill>
                  <a:schemeClr val="bg1"/>
                </a:solidFill>
                <a:latin typeface="Arial Narrow" panose="020B0606020202030204" pitchFamily="34" charset="0"/>
              </a:rPr>
              <a:t>cpu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: "50m"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memory: "64Mi"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limits:</a:t>
            </a:r>
          </a:p>
          <a:p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        memory: "128Mi"</a:t>
            </a:r>
            <a:endParaRPr lang="en-GB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736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Picture background">
            <a:extLst>
              <a:ext uri="{FF2B5EF4-FFF2-40B4-BE49-F238E27FC236}">
                <a16:creationId xmlns:a16="http://schemas.microsoft.com/office/drawing/2014/main" id="{1DCD76BB-1B84-12E5-E053-9134B02E4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417" y="889843"/>
            <a:ext cx="9767500" cy="5491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BB4764-01D8-0A0D-EE3E-7CBEE2099A5A}"/>
              </a:ext>
            </a:extLst>
          </p:cNvPr>
          <p:cNvSpPr txBox="1"/>
          <p:nvPr/>
        </p:nvSpPr>
        <p:spPr>
          <a:xfrm>
            <a:off x="255638" y="143330"/>
            <a:ext cx="12747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Node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471C9-17D4-7695-A261-3AF35DACC657}"/>
              </a:ext>
            </a:extLst>
          </p:cNvPr>
          <p:cNvSpPr txBox="1"/>
          <p:nvPr/>
        </p:nvSpPr>
        <p:spPr>
          <a:xfrm>
            <a:off x="255638" y="770021"/>
            <a:ext cx="596766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Что такое </a:t>
            </a:r>
            <a:r>
              <a:rPr lang="ru-RU" dirty="0" err="1">
                <a:solidFill>
                  <a:schemeClr val="bg1"/>
                </a:solidFill>
                <a:latin typeface="Arial Narrow" panose="020B0606020202030204" pitchFamily="34" charset="0"/>
              </a:rPr>
              <a:t>Node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?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Физический или виртуальный сервер, на котором работают 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Pod’ы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.</a:t>
            </a:r>
            <a:endParaRPr lang="en-US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Рабочая лошадка кластера: выполняет задачи, выделенные Control 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Plane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.</a:t>
            </a:r>
            <a:endParaRPr lang="en-US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endParaRPr lang="en-US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Типы </a:t>
            </a:r>
            <a:r>
              <a:rPr lang="en-GB" dirty="0">
                <a:solidFill>
                  <a:schemeClr val="bg1"/>
                </a:solidFill>
                <a:latin typeface="Arial Narrow" panose="020B0606020202030204" pitchFamily="34" charset="0"/>
              </a:rPr>
              <a:t>Node</a:t>
            </a:r>
          </a:p>
          <a:p>
            <a:endParaRPr lang="en-GB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marL="457200" indent="-457200">
              <a:buAutoNum type="arabicPeriod"/>
            </a:pP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Worker Node (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обычные узлы): запускают пользовательские 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Pod’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ы.</a:t>
            </a:r>
          </a:p>
          <a:p>
            <a:pPr marL="457200" indent="-457200">
              <a:buAutoNum type="arabicPeriod"/>
            </a:pP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Master/Control Plane Node (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если нет отдельного 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Control Plane): 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запускают системные 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Pod’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ы (`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kube-apiserver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`, `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etcd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` 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и др.).</a:t>
            </a:r>
          </a:p>
          <a:p>
            <a:pPr marL="457200" indent="-457200">
              <a:buAutoNum type="arabicPeriod"/>
            </a:pPr>
            <a:endParaRPr lang="ru-RU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Какие основные компоненты 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master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node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в 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Kubernetes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?</a:t>
            </a:r>
          </a:p>
          <a:p>
            <a:endParaRPr lang="ru-RU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marL="342900" indent="-342900">
              <a:buFontTx/>
              <a:buChar char="-"/>
            </a:pP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etcd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— распределённое хранилище, которое хранит конфигурации и состояние кластера.</a:t>
            </a:r>
          </a:p>
          <a:p>
            <a:pPr marL="342900" indent="-342900">
              <a:buFontTx/>
              <a:buChar char="-"/>
            </a:pP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API 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server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— это точка взаимодействия для всех запросов в кластер, предоставляет REST API.</a:t>
            </a:r>
          </a:p>
          <a:p>
            <a:pPr marL="342900" indent="-342900">
              <a:buFontTx/>
              <a:buChar char="-"/>
            </a:pP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Scheduler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— назначает поды на рабочие узлы, основываясь на доступных ресурсах и других факторах.</a:t>
            </a:r>
          </a:p>
          <a:p>
            <a:pPr marL="342900" indent="-342900">
              <a:buFontTx/>
              <a:buChar char="-"/>
            </a:pP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Controller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Manager — следит за состоянием системы и корректирует его, если оно не соответствует желаемому состоянию, используя контроллеры, такие как 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Deployment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, 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ReplicaSet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и т. д.</a:t>
            </a:r>
            <a:endParaRPr lang="en-GB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57BEA6-D16E-A05C-7383-6549650E0435}"/>
              </a:ext>
            </a:extLst>
          </p:cNvPr>
          <p:cNvSpPr txBox="1"/>
          <p:nvPr/>
        </p:nvSpPr>
        <p:spPr>
          <a:xfrm>
            <a:off x="6223301" y="770021"/>
            <a:ext cx="5794409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Основные </a:t>
            </a:r>
            <a:r>
              <a:rPr lang="en-GB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компоненты</a:t>
            </a: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worker node</a:t>
            </a:r>
            <a:endParaRPr lang="ru-RU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endParaRPr lang="ru-RU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Рабочий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узел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(node) — это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сервер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(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виртуальная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машина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физический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сервер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и т. д.),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который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запускает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приложения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с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помощью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Pod и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управляется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главным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узлом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. </a:t>
            </a:r>
            <a:endParaRPr lang="ru-RU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Pods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планируются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на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рабочих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узлах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которые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имеют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необходимые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инструменты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для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их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запуска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и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подключения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. Pod — это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единица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планирования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в Kubernetes. Это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логическая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коллекция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одного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или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нескольких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контейнеров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которые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всегда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планируются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вместе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.</a:t>
            </a:r>
            <a:endParaRPr lang="ru-RU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endParaRPr lang="ru-RU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Рабочий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узел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имеет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следующие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компоненты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: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Container runtime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kubelet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kube</a:t>
            </a:r>
            <a:r>
              <a:rPr lang="en-GB" sz="1600" dirty="0">
                <a:solidFill>
                  <a:schemeClr val="bg1"/>
                </a:solidFill>
                <a:latin typeface="Arial Narrow" panose="020B0606020202030204" pitchFamily="34" charset="0"/>
              </a:rPr>
              <a:t>-proxy</a:t>
            </a:r>
            <a:endParaRPr lang="ru-RU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endParaRPr lang="ru-RU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Зачем 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master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node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нужен 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Scheduler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?</a:t>
            </a:r>
          </a:p>
          <a:p>
            <a:endParaRPr lang="ru-RU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Для  распределения подов (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pods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) по рабочим узлам (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worker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nodes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Например VPA изменил требуемые ресурсы для пода, и решил пере деплоить их. 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Шедулер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направляет в каких нодах лучше развернуть, чтобы было достаточно под новые требования 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Когда поды требуют больше CPU или памяти, чем имеется на текущем узле, </a:t>
            </a:r>
            <a:r>
              <a:rPr lang="ru-RU" sz="1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Scheduler</a:t>
            </a:r>
            <a:r>
              <a:rPr lang="ru-RU" sz="1600" dirty="0">
                <a:solidFill>
                  <a:schemeClr val="bg1"/>
                </a:solidFill>
                <a:latin typeface="Arial Narrow" panose="020B0606020202030204" pitchFamily="34" charset="0"/>
              </a:rPr>
              <a:t> действительно ищет узлы с подходящими характеристиками, чтобы разместить их там. Кроме того, он учитывает такие параметры, как доступность ресурсов, ограничения на узлы и т. д.</a:t>
            </a:r>
            <a:endParaRPr lang="en-GB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67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14CBE-D0CF-12A7-9487-564AB2D3C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96ABB3-3B91-4306-4C5B-EE771FAA6B30}"/>
              </a:ext>
            </a:extLst>
          </p:cNvPr>
          <p:cNvSpPr txBox="1"/>
          <p:nvPr/>
        </p:nvSpPr>
        <p:spPr>
          <a:xfrm>
            <a:off x="255638" y="143330"/>
            <a:ext cx="12747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Node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8B637E-1216-145D-FF54-B2852426B2BC}"/>
              </a:ext>
            </a:extLst>
          </p:cNvPr>
          <p:cNvSpPr txBox="1"/>
          <p:nvPr/>
        </p:nvSpPr>
        <p:spPr>
          <a:xfrm>
            <a:off x="255638" y="798897"/>
            <a:ext cx="4966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Мини-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датацентр</a:t>
            </a:r>
            <a:r>
              <a:rPr lang="ru-RU" sz="2400" dirty="0">
                <a:solidFill>
                  <a:schemeClr val="bg1"/>
                </a:solidFill>
                <a:latin typeface="Arial Narrow" panose="020B0606020202030204" pitchFamily="34" charset="0"/>
              </a:rPr>
              <a:t> в кластере </a:t>
            </a:r>
            <a:r>
              <a:rPr lang="en-GB" sz="2400" dirty="0">
                <a:solidFill>
                  <a:schemeClr val="bg1"/>
                </a:solidFill>
                <a:latin typeface="Arial Narrow" panose="020B0606020202030204" pitchFamily="34" charset="0"/>
              </a:rPr>
              <a:t>Kubernetes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91D2F7-C0A6-1E5C-B484-716E0F31EA69}"/>
              </a:ext>
            </a:extLst>
          </p:cNvPr>
          <p:cNvSpPr txBox="1"/>
          <p:nvPr/>
        </p:nvSpPr>
        <p:spPr>
          <a:xfrm>
            <a:off x="255638" y="1674796"/>
            <a:ext cx="2011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Kubelet</a:t>
            </a:r>
            <a:endParaRPr lang="en-US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rial Narrow" panose="020B0606020202030204" pitchFamily="34" charset="0"/>
              </a:rPr>
              <a:t>Kube-proxy</a:t>
            </a:r>
          </a:p>
          <a:p>
            <a:r>
              <a:rPr lang="en-US" sz="2000" dirty="0">
                <a:solidFill>
                  <a:schemeClr val="bg1"/>
                </a:solidFill>
                <a:latin typeface="Arial Narrow" panose="020B0606020202030204" pitchFamily="34" charset="0"/>
              </a:rPr>
              <a:t>Container Runtime</a:t>
            </a:r>
            <a:endParaRPr lang="ru-RU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rial Narrow" panose="020B0606020202030204" pitchFamily="34" charset="0"/>
              </a:rPr>
              <a:t>Pod’s</a:t>
            </a:r>
            <a:endParaRPr lang="en-GB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8194" name="Picture 2" descr="Picture background">
            <a:extLst>
              <a:ext uri="{FF2B5EF4-FFF2-40B4-BE49-F238E27FC236}">
                <a16:creationId xmlns:a16="http://schemas.microsoft.com/office/drawing/2014/main" id="{01D7DE0E-21AB-AAF6-B9DD-93675F67F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333" y="1674796"/>
            <a:ext cx="8726904" cy="4908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7959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98080F-ABDD-3398-63C7-55BB8F1C31CC}"/>
              </a:ext>
            </a:extLst>
          </p:cNvPr>
          <p:cNvSpPr txBox="1"/>
          <p:nvPr/>
        </p:nvSpPr>
        <p:spPr>
          <a:xfrm>
            <a:off x="255638" y="143330"/>
            <a:ext cx="23567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Node. </a:t>
            </a:r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Типы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E2A720-EBE4-4DC6-C8BB-EE7EC81AD1CE}"/>
              </a:ext>
            </a:extLst>
          </p:cNvPr>
          <p:cNvSpPr txBox="1"/>
          <p:nvPr/>
        </p:nvSpPr>
        <p:spPr>
          <a:xfrm>
            <a:off x="255638" y="1110743"/>
            <a:ext cx="115545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1. </a:t>
            </a: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Worker Node (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обычные узлы):   запускают пользовательские </a:t>
            </a: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Pod’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ы.</a:t>
            </a:r>
            <a:endParaRPr lang="en-US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2. </a:t>
            </a: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Master/Control Plane Node (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если нет отдельного </a:t>
            </a: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Control Plane): 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запускают системные </a:t>
            </a: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Pod’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ы (`</a:t>
            </a:r>
            <a:r>
              <a:rPr lang="en-GB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kube-apiserver</a:t>
            </a: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`, `</a:t>
            </a:r>
            <a:r>
              <a:rPr lang="en-GB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etcd</a:t>
            </a:r>
            <a:r>
              <a:rPr lang="en-GB" sz="2000" dirty="0">
                <a:solidFill>
                  <a:schemeClr val="bg1"/>
                </a:solidFill>
                <a:latin typeface="Arial Narrow" panose="020B0606020202030204" pitchFamily="34" charset="0"/>
              </a:rPr>
              <a:t>` 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и др.).</a:t>
            </a:r>
            <a:endParaRPr lang="en-GB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2051" name="Picture 3" descr="Picture background">
            <a:extLst>
              <a:ext uri="{FF2B5EF4-FFF2-40B4-BE49-F238E27FC236}">
                <a16:creationId xmlns:a16="http://schemas.microsoft.com/office/drawing/2014/main" id="{483554C2-2170-CA53-C05B-582525E4E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8692" y="2848301"/>
            <a:ext cx="4928134" cy="2770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Picture background">
            <a:extLst>
              <a:ext uri="{FF2B5EF4-FFF2-40B4-BE49-F238E27FC236}">
                <a16:creationId xmlns:a16="http://schemas.microsoft.com/office/drawing/2014/main" id="{52B5708D-8AF7-4167-F197-6415D1E171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" t="14980" r="3505"/>
          <a:stretch/>
        </p:blipFill>
        <p:spPr bwMode="auto">
          <a:xfrm>
            <a:off x="295174" y="2326691"/>
            <a:ext cx="6616258" cy="3804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0989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E4711B-7771-3847-405D-95E0BF49C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5A4B99-C38B-C9A3-BE66-5EA0347671D5}"/>
              </a:ext>
            </a:extLst>
          </p:cNvPr>
          <p:cNvSpPr txBox="1"/>
          <p:nvPr/>
        </p:nvSpPr>
        <p:spPr>
          <a:xfrm>
            <a:off x="255638" y="143330"/>
            <a:ext cx="5873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Node. </a:t>
            </a:r>
            <a:r>
              <a:rPr lang="en-GB" sz="3200" dirty="0">
                <a:solidFill>
                  <a:schemeClr val="bg1"/>
                </a:solidFill>
                <a:latin typeface="Arial Narrow" panose="020B0606020202030204" pitchFamily="34" charset="0"/>
              </a:rPr>
              <a:t>Master/Control Plane Node 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2DDB0F-FA4D-D136-4D74-5DAB60ACAC88}"/>
              </a:ext>
            </a:extLst>
          </p:cNvPr>
          <p:cNvSpPr txBox="1"/>
          <p:nvPr/>
        </p:nvSpPr>
        <p:spPr>
          <a:xfrm>
            <a:off x="255638" y="1110743"/>
            <a:ext cx="1155456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etcd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— распределённое хранилище, которое хранит конфигурации и состояние кластера.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API 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server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— это точка взаимодействия для всех запросов в кластер, предоставляет REST API.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Scheduler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— назначает поды на рабочие узлы, основываясь на доступных ресурсах и других факторах.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Controller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Manager — следит за состоянием системы и корректирует его, если оно не соответствует желаемому состоянию, используя контроллеры, такие как 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Deployment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, </a:t>
            </a:r>
            <a:r>
              <a:rPr lang="ru-RU" sz="2000" dirty="0" err="1">
                <a:solidFill>
                  <a:schemeClr val="bg1"/>
                </a:solidFill>
                <a:latin typeface="Arial Narrow" panose="020B0606020202030204" pitchFamily="34" charset="0"/>
              </a:rPr>
              <a:t>ReplicaSet</a:t>
            </a:r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 и т. д.</a:t>
            </a:r>
            <a:endParaRPr lang="en-GB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214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AACCFE-1970-B44A-C6D7-F6D0C0373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DAB809-CB70-48E3-5EE4-517A5B4EB075}"/>
              </a:ext>
            </a:extLst>
          </p:cNvPr>
          <p:cNvSpPr txBox="1"/>
          <p:nvPr/>
        </p:nvSpPr>
        <p:spPr>
          <a:xfrm>
            <a:off x="255638" y="143330"/>
            <a:ext cx="5873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rial Black" panose="020B0A04020102020204" pitchFamily="34" charset="0"/>
              </a:rPr>
              <a:t>Node. </a:t>
            </a:r>
            <a:r>
              <a:rPr lang="en-GB" sz="3200" dirty="0">
                <a:solidFill>
                  <a:schemeClr val="bg1"/>
                </a:solidFill>
                <a:latin typeface="Arial Narrow" panose="020B0606020202030204" pitchFamily="34" charset="0"/>
              </a:rPr>
              <a:t>Master/Control Plane Node </a:t>
            </a:r>
            <a:endParaRPr lang="en-GB" sz="3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9218" name="Picture 2" descr="Picture background">
            <a:extLst>
              <a:ext uri="{FF2B5EF4-FFF2-40B4-BE49-F238E27FC236}">
                <a16:creationId xmlns:a16="http://schemas.microsoft.com/office/drawing/2014/main" id="{6FDEBFFC-C611-A66C-30C7-AF3773FFBA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4" t="3613" r="12695" b="4798"/>
          <a:stretch/>
        </p:blipFill>
        <p:spPr bwMode="auto">
          <a:xfrm>
            <a:off x="2706425" y="1002536"/>
            <a:ext cx="8391504" cy="5855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831299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1597</Words>
  <Application>Microsoft Office PowerPoint</Application>
  <PresentationFormat>Широкоэкранный</PresentationFormat>
  <Paragraphs>300</Paragraphs>
  <Slides>36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36</vt:i4>
      </vt:variant>
    </vt:vector>
  </HeadingPairs>
  <TitlesOfParts>
    <vt:vector size="45" baseType="lpstr">
      <vt:lpstr>Arial</vt:lpstr>
      <vt:lpstr>Arial Black</vt:lpstr>
      <vt:lpstr>Arial Narrow</vt:lpstr>
      <vt:lpstr>Calibri</vt:lpstr>
      <vt:lpstr>Calibri Light</vt:lpstr>
      <vt:lpstr>DeepSeek-CJK-patch</vt:lpstr>
      <vt:lpstr>Menlo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 Lobanov</dc:creator>
  <cp:lastModifiedBy>Anton Lobanov</cp:lastModifiedBy>
  <cp:revision>1</cp:revision>
  <dcterms:created xsi:type="dcterms:W3CDTF">2025-05-16T06:16:48Z</dcterms:created>
  <dcterms:modified xsi:type="dcterms:W3CDTF">2025-05-16T09:40:14Z</dcterms:modified>
</cp:coreProperties>
</file>

<file path=docProps/thumbnail.jpeg>
</file>